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7" r:id="rId2"/>
    <p:sldId id="259" r:id="rId3"/>
    <p:sldId id="272" r:id="rId4"/>
    <p:sldId id="273" r:id="rId5"/>
    <p:sldId id="274" r:id="rId6"/>
    <p:sldId id="275" r:id="rId7"/>
    <p:sldId id="276" r:id="rId8"/>
    <p:sldId id="277" r:id="rId9"/>
    <p:sldId id="278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234"/>
    <p:restoredTop sz="96327"/>
  </p:normalViewPr>
  <p:slideViewPr>
    <p:cSldViewPr snapToGrid="0">
      <p:cViewPr>
        <p:scale>
          <a:sx n="180" d="100"/>
          <a:sy n="180" d="100"/>
        </p:scale>
        <p:origin x="2928" y="20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63482B-5127-C75A-608F-B7BCE79B5F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8C0C43-0B19-3317-1D64-5D7E772477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0CF532-7483-E5A5-23F6-81C747C8A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2998F-6B13-4842-94AF-3B2532C2F7A3}" type="datetimeFigureOut">
              <a:rPr lang="en-US" smtClean="0"/>
              <a:t>8/26/23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CC11D0-0ADB-B9AB-AB94-8FFA826CC5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B485DD-59FE-26DE-5485-64DCBDD9D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59BD9-3A1E-114E-B345-FFEFF11CF7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9038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67D371-8FBD-E086-08B1-B444F9F8B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8712E3-71D6-6E7F-0AC2-57232932CD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AD0609-7F37-42A0-65BC-EFC6A40999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2998F-6B13-4842-94AF-3B2532C2F7A3}" type="datetimeFigureOut">
              <a:rPr lang="en-US" smtClean="0"/>
              <a:t>8/26/23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235E55-C2E2-7709-B35A-225A87115E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EE9987-C64C-7C33-1812-A29B3F7B7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59BD9-3A1E-114E-B345-FFEFF11CF7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2730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C2443C1-891E-08AA-2B2D-EB471F7DCE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60D8C6-664F-B82B-0019-66C1FC2D16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E7A2D2-A7C6-664B-F5A4-B9E0FBD0FC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2998F-6B13-4842-94AF-3B2532C2F7A3}" type="datetimeFigureOut">
              <a:rPr lang="en-US" smtClean="0"/>
              <a:t>8/26/23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CB3887-2887-1631-1474-8709594FAB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2FE761-DE7C-E84B-30CE-D1F9DF5BB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59BD9-3A1E-114E-B345-FFEFF11CF7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3723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A6B7A9-B096-04AC-95CE-2CDE199958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4966FA-BA76-B08B-16F7-27C255269E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F93735-3460-BB8B-9FC7-894CBA3416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2998F-6B13-4842-94AF-3B2532C2F7A3}" type="datetimeFigureOut">
              <a:rPr lang="en-US" smtClean="0"/>
              <a:t>8/26/23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8DB895-1B6F-7A7E-653D-A45DC1C9C3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F59159-4688-1F68-6369-3CCAC9FCF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59BD9-3A1E-114E-B345-FFEFF11CF7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3312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9F7AF-1239-88CE-C938-5BC5B36D96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B8749B-5202-DAE2-25A3-B0876B6F4D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ADDDE4-379D-717F-EF59-ACF5DD1BB2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2998F-6B13-4842-94AF-3B2532C2F7A3}" type="datetimeFigureOut">
              <a:rPr lang="en-US" smtClean="0"/>
              <a:t>8/26/23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58151C-814F-CF1F-71E4-5DCFACBC54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7D3FC5-76D0-19B8-0A7E-DF6EBB826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59BD9-3A1E-114E-B345-FFEFF11CF7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4579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14380-700C-B138-544E-9BDC4E73E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A91AE8-D418-7508-18B5-CEA51C7E6A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E6E842-D21D-52FC-497E-0E74A6F3BA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98BB47-4C28-4663-9C4E-F3A6D5AD0B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2998F-6B13-4842-94AF-3B2532C2F7A3}" type="datetimeFigureOut">
              <a:rPr lang="en-US" smtClean="0"/>
              <a:t>8/26/23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CC15DC-9558-29BE-F881-8E09AFEDA7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2C6BFB-BC5F-0B2E-8F33-0AB92EB030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59BD9-3A1E-114E-B345-FFEFF11CF7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5177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69755C-6047-DD1F-47FD-AEB14D059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3BCFA8-E46A-4C8E-DF52-D9343EF40F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BAB93D-284D-2DA2-9978-EDCC6FFC4D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BA5BE1-26B7-8391-BDFE-5B86C3A88D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D8A181-2214-B3E0-6BF6-0C4BC42AC9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B0F1A61-51D4-E4A6-8D01-A81F033FF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2998F-6B13-4842-94AF-3B2532C2F7A3}" type="datetimeFigureOut">
              <a:rPr lang="en-US" smtClean="0"/>
              <a:t>8/26/23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068CD0-1621-80A7-CE81-64E6C444C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C7D68FB-DDBA-9B0B-92F1-87895D091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59BD9-3A1E-114E-B345-FFEFF11CF7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706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E43C3-9E23-540D-3A8C-CF390A6CD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F74E62-4B86-2284-1E59-FAE81442A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2998F-6B13-4842-94AF-3B2532C2F7A3}" type="datetimeFigureOut">
              <a:rPr lang="en-US" smtClean="0"/>
              <a:t>8/26/23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61E171-F5C1-469B-5C08-8230552452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FFEC17-D1EB-038B-3AA1-09B710293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59BD9-3A1E-114E-B345-FFEFF11CF7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4846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1E2232-DDDD-76D8-4F4E-6AA2B87618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2998F-6B13-4842-94AF-3B2532C2F7A3}" type="datetimeFigureOut">
              <a:rPr lang="en-US" smtClean="0"/>
              <a:t>8/26/23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FB11F95-EF11-A894-8661-64C1413FF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A366CD-61CD-719C-0D4F-2D77B7877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59BD9-3A1E-114E-B345-FFEFF11CF7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0504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A8B9F-8FF1-845B-D3C9-F8085FC00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88CBAB-5034-1A2B-5CDC-68EBBF6F7A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878287-E051-1329-223A-5AF676A177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B95538-C92C-F367-88EC-427A6E60C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2998F-6B13-4842-94AF-3B2532C2F7A3}" type="datetimeFigureOut">
              <a:rPr lang="en-US" smtClean="0"/>
              <a:t>8/26/23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922203-F5FD-1F70-BEF7-300BB9A96A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3F7DEE-98BF-371B-3DFA-E58B202D5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59BD9-3A1E-114E-B345-FFEFF11CF7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6909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22229-A437-2A9D-4A21-7EC18BC61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7D15DF-E7E2-7E67-E86B-80440CA964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594769-3BD8-9545-E468-FCC2855133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3B17E3-4124-7874-5D32-847F61D0C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2998F-6B13-4842-94AF-3B2532C2F7A3}" type="datetimeFigureOut">
              <a:rPr lang="en-US" smtClean="0"/>
              <a:t>8/26/23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B063A4-B2B6-A4D7-F908-877369E30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3929AE-A99D-078C-1548-2BBE67095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B59BD9-3A1E-114E-B345-FFEFF11CF7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9443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102E7F3-B872-C3EE-48AC-91D39D663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E20CFC-2544-99FF-05E3-B3F86A0A4C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3315D2-267E-F3D6-4AB0-FC41005F02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62998F-6B13-4842-94AF-3B2532C2F7A3}" type="datetimeFigureOut">
              <a:rPr lang="en-US" smtClean="0"/>
              <a:t>8/26/23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2C15F6-C0A4-D782-30BD-A29D804495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1DEF62-CD20-BB87-D59A-ABA552A871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B59BD9-3A1E-114E-B345-FFEFF11CF7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0259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platform.openai.com/docs/libraries/python-library" TargetMode="External"/><Relationship Id="rId4" Type="http://schemas.openxmlformats.org/officeDocument/2006/relationships/hyperlink" Target="https://github.com/gaganthesky/BinaryVisionariesHack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digital globe with lights&#10;&#10;Description automatically generated with medium confidence">
            <a:extLst>
              <a:ext uri="{FF2B5EF4-FFF2-40B4-BE49-F238E27FC236}">
                <a16:creationId xmlns:a16="http://schemas.microsoft.com/office/drawing/2014/main" id="{8E70CEC9-6C64-08D1-BAEF-70AE34F0C12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10867" r="6549" b="17785"/>
          <a:stretch/>
        </p:blipFill>
        <p:spPr>
          <a:xfrm>
            <a:off x="-112762" y="-97436"/>
            <a:ext cx="12404696" cy="7090348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  <a:reflection blurRad="1270000" stA="45000" endPos="65000" dist="50800" dir="5400000" sy="-100000" algn="bl" rotWithShape="0"/>
          </a:effectLst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D8BAB019-D238-7C87-BDF0-63459375043C}"/>
              </a:ext>
            </a:extLst>
          </p:cNvPr>
          <p:cNvSpPr/>
          <p:nvPr/>
        </p:nvSpPr>
        <p:spPr>
          <a:xfrm>
            <a:off x="-1260550" y="428413"/>
            <a:ext cx="5880309" cy="5880309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shade val="15000"/>
                <a:alpha val="5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4" name="Table 6">
            <a:extLst>
              <a:ext uri="{FF2B5EF4-FFF2-40B4-BE49-F238E27FC236}">
                <a16:creationId xmlns:a16="http://schemas.microsoft.com/office/drawing/2014/main" id="{8B5ED2EB-50B9-E343-EBCB-5737C7F7D5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2585419"/>
              </p:ext>
            </p:extLst>
          </p:nvPr>
        </p:nvGraphicFramePr>
        <p:xfrm>
          <a:off x="181865" y="1851286"/>
          <a:ext cx="4225244" cy="30345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85994">
                  <a:extLst>
                    <a:ext uri="{9D8B030D-6E8A-4147-A177-3AD203B41FA5}">
                      <a16:colId xmlns:a16="http://schemas.microsoft.com/office/drawing/2014/main" val="1463916799"/>
                    </a:ext>
                  </a:extLst>
                </a:gridCol>
                <a:gridCol w="2339250">
                  <a:extLst>
                    <a:ext uri="{9D8B030D-6E8A-4147-A177-3AD203B41FA5}">
                      <a16:colId xmlns:a16="http://schemas.microsoft.com/office/drawing/2014/main" val="1083393502"/>
                    </a:ext>
                  </a:extLst>
                </a:gridCol>
              </a:tblGrid>
              <a:tr h="832058">
                <a:tc gridSpan="2">
                  <a:txBody>
                    <a:bodyPr/>
                    <a:lstStyle/>
                    <a:p>
                      <a:pPr algn="l"/>
                      <a:r>
                        <a:rPr lang="en-US" sz="2400" b="1" dirty="0">
                          <a:solidFill>
                            <a:schemeClr val="bg1"/>
                          </a:solidFill>
                          <a:latin typeface="Century Gothic" panose="020B0502020202020204" pitchFamily="34" charset="0"/>
                        </a:rPr>
                        <a:t>Team : Binary Visionaries</a:t>
                      </a:r>
                      <a:endParaRPr lang="en-US" sz="2400" kern="1200" dirty="0">
                        <a:solidFill>
                          <a:schemeClr val="bg1"/>
                        </a:solidFill>
                        <a:latin typeface="Century Gothic" panose="020B0502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7561853"/>
                  </a:ext>
                </a:extLst>
              </a:tr>
              <a:tr h="734169">
                <a:tc>
                  <a:txBody>
                    <a:bodyPr/>
                    <a:lstStyle/>
                    <a:p>
                      <a:pPr algn="l"/>
                      <a:r>
                        <a:rPr lang="en-US" sz="1400" b="1" i="1" kern="1200" dirty="0">
                          <a:solidFill>
                            <a:schemeClr val="bg1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Aishwarya Alladi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i="1" kern="1200" dirty="0">
                          <a:solidFill>
                            <a:schemeClr val="bg1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AA50630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7732236"/>
                  </a:ext>
                </a:extLst>
              </a:tr>
              <a:tr h="734169">
                <a:tc>
                  <a:txBody>
                    <a:bodyPr/>
                    <a:lstStyle/>
                    <a:p>
                      <a:pPr algn="l"/>
                      <a:r>
                        <a:rPr lang="en-US" sz="1400" b="1" i="1" kern="1200" dirty="0">
                          <a:solidFill>
                            <a:schemeClr val="bg1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Jackson Comstock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i="1" dirty="0">
                          <a:solidFill>
                            <a:schemeClr val="bg1"/>
                          </a:solidFill>
                          <a:latin typeface="Century Gothic" panose="020B0502020202020204" pitchFamily="34" charset="0"/>
                        </a:rPr>
                        <a:t>JC29650</a:t>
                      </a:r>
                      <a:endParaRPr lang="en-US" sz="1400" i="1" kern="1200" dirty="0">
                        <a:solidFill>
                          <a:schemeClr val="bg1"/>
                        </a:solidFill>
                        <a:latin typeface="Century Gothic" panose="020B0502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92796445"/>
                  </a:ext>
                </a:extLst>
              </a:tr>
              <a:tr h="734169">
                <a:tc>
                  <a:txBody>
                    <a:bodyPr/>
                    <a:lstStyle/>
                    <a:p>
                      <a:pPr algn="l"/>
                      <a:r>
                        <a:rPr lang="en-US" sz="1400" b="1" i="1" dirty="0">
                          <a:solidFill>
                            <a:schemeClr val="bg1"/>
                          </a:solidFill>
                          <a:latin typeface="Century Gothic" panose="020B0502020202020204" pitchFamily="34" charset="0"/>
                        </a:rPr>
                        <a:t>Gagan Sharma</a:t>
                      </a:r>
                      <a:endParaRPr lang="en-US" sz="1400" b="1" i="1" kern="1200" dirty="0">
                        <a:solidFill>
                          <a:schemeClr val="bg1"/>
                        </a:solidFill>
                        <a:latin typeface="Century Gothic" panose="020B0502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i="1" kern="1200" dirty="0">
                          <a:solidFill>
                            <a:schemeClr val="bg1"/>
                          </a:solidFill>
                          <a:latin typeface="Century Gothic" panose="020B0502020202020204" pitchFamily="34" charset="0"/>
                          <a:ea typeface="+mn-ea"/>
                          <a:cs typeface="+mn-cs"/>
                        </a:rPr>
                        <a:t>GS55392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1151619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3D9A6CE2-9EB5-C260-9EA9-99C9D1AD6448}"/>
              </a:ext>
            </a:extLst>
          </p:cNvPr>
          <p:cNvSpPr txBox="1"/>
          <p:nvPr/>
        </p:nvSpPr>
        <p:spPr>
          <a:xfrm>
            <a:off x="4701736" y="612429"/>
            <a:ext cx="7309223" cy="56969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u="sng" dirty="0">
                <a:solidFill>
                  <a:schemeClr val="accent1">
                    <a:lumMod val="75000"/>
                  </a:schemeClr>
                </a:solidFill>
                <a:latin typeface="Century Gothic" panose="020B0502020202020204" pitchFamily="34" charset="0"/>
              </a:rPr>
              <a:t>Business Gap:</a:t>
            </a:r>
            <a:r>
              <a:rPr lang="en-US" sz="1400" b="1" dirty="0">
                <a:solidFill>
                  <a:srgbClr val="0070C0"/>
                </a:solidFill>
                <a:latin typeface="Century Gothic" panose="020B0502020202020204" pitchFamily="34" charset="0"/>
              </a:rPr>
              <a:t> </a:t>
            </a:r>
          </a:p>
          <a:p>
            <a:r>
              <a:rPr lang="en-US" sz="1400" b="1" i="1" dirty="0">
                <a:solidFill>
                  <a:srgbClr val="0070C0"/>
                </a:solidFill>
                <a:latin typeface="Century Gothic" panose="020B0502020202020204" pitchFamily="34" charset="0"/>
              </a:rPr>
              <a:t>	</a:t>
            </a:r>
          </a:p>
          <a:p>
            <a:r>
              <a:rPr lang="en-US" sz="1200" i="1" dirty="0">
                <a:latin typeface="Century Gothic" panose="020B0502020202020204" pitchFamily="34" charset="0"/>
              </a:rPr>
              <a:t>Impacting the </a:t>
            </a:r>
            <a:r>
              <a:rPr lang="en-US" sz="1200" b="1" i="1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efficiency, effectiveness &amp; reliability</a:t>
            </a:r>
            <a:r>
              <a:rPr lang="en-US" sz="1200" i="1" dirty="0">
                <a:latin typeface="Century Gothic" panose="020B0502020202020204" pitchFamily="34" charset="0"/>
              </a:rPr>
              <a:t> of testing process</a:t>
            </a:r>
            <a:endParaRPr lang="en-US" sz="1200" b="1" i="1" dirty="0">
              <a:solidFill>
                <a:schemeClr val="accent1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endParaRPr lang="en-US" sz="1200" i="1" dirty="0">
              <a:latin typeface="Century Gothic" panose="020B0502020202020204" pitchFamily="34" charset="0"/>
            </a:endParaRPr>
          </a:p>
          <a:p>
            <a:endParaRPr lang="en-US" sz="1200" i="1" dirty="0">
              <a:latin typeface="Century Gothic" panose="020B0502020202020204" pitchFamily="34" charset="0"/>
            </a:endParaRPr>
          </a:p>
          <a:p>
            <a:endParaRPr lang="en-US" sz="1200" i="1" dirty="0">
              <a:latin typeface="Century Gothic" panose="020B0502020202020204" pitchFamily="34" charset="0"/>
            </a:endParaRPr>
          </a:p>
          <a:p>
            <a:pPr algn="l">
              <a:lnSpc>
                <a:spcPct val="80000"/>
              </a:lnSpc>
            </a:pPr>
            <a:endParaRPr lang="en-US" sz="1400" b="1" u="sng" dirty="0">
              <a:solidFill>
                <a:schemeClr val="accent1">
                  <a:lumMod val="75000"/>
                </a:schemeClr>
              </a:solidFill>
              <a:latin typeface="Century Gothic" panose="020B0502020202020204" pitchFamily="34" charset="0"/>
            </a:endParaRPr>
          </a:p>
          <a:p>
            <a:pPr algn="l">
              <a:lnSpc>
                <a:spcPct val="80000"/>
              </a:lnSpc>
            </a:pPr>
            <a:r>
              <a:rPr lang="en-US" sz="1400" b="1" u="sng" dirty="0">
                <a:solidFill>
                  <a:schemeClr val="accent1">
                    <a:lumMod val="75000"/>
                  </a:schemeClr>
                </a:solidFill>
                <a:latin typeface="Century Gothic" panose="020B0502020202020204" pitchFamily="34" charset="0"/>
              </a:rPr>
              <a:t>Proposal: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</a:p>
          <a:p>
            <a:pPr algn="l">
              <a:lnSpc>
                <a:spcPct val="80000"/>
              </a:lnSpc>
            </a:pPr>
            <a:endParaRPr lang="en-US" sz="1400" b="1" i="1" dirty="0">
              <a:solidFill>
                <a:schemeClr val="accent1">
                  <a:lumMod val="75000"/>
                </a:schemeClr>
              </a:solidFill>
              <a:latin typeface="Century Gothic" panose="020B0502020202020204" pitchFamily="34" charset="0"/>
            </a:endParaRPr>
          </a:p>
          <a:p>
            <a:pPr algn="l">
              <a:lnSpc>
                <a:spcPct val="80000"/>
              </a:lnSpc>
            </a:pPr>
            <a:r>
              <a:rPr lang="en-US" sz="1200" i="1" dirty="0">
                <a:latin typeface="Century Gothic" panose="020B0502020202020204" pitchFamily="34" charset="0"/>
              </a:rPr>
              <a:t>Use Generative-AI to create Test Data</a:t>
            </a:r>
            <a:br>
              <a:rPr lang="en-US" sz="1200" i="1" dirty="0">
                <a:latin typeface="Century Gothic" panose="020B0502020202020204" pitchFamily="34" charset="0"/>
              </a:rPr>
            </a:br>
            <a:endParaRPr lang="en-US" sz="1200" i="1" dirty="0">
              <a:latin typeface="Century Gothic" panose="020B0502020202020204" pitchFamily="34" charset="0"/>
            </a:endParaRP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sz="1200" b="1" i="1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Accelerates</a:t>
            </a:r>
            <a:r>
              <a:rPr lang="en-US" sz="1200" i="1" dirty="0">
                <a:latin typeface="Century Gothic" panose="020B0502020202020204" pitchFamily="34" charset="0"/>
              </a:rPr>
              <a:t> the process of Test Data </a:t>
            </a:r>
            <a:r>
              <a:rPr lang="en-US" sz="1200" b="1" i="1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creation</a:t>
            </a:r>
            <a:r>
              <a:rPr lang="en-US" sz="1200" i="1" dirty="0">
                <a:latin typeface="Century Gothic" panose="020B0502020202020204" pitchFamily="34" charset="0"/>
              </a:rPr>
              <a:t> and </a:t>
            </a:r>
            <a:r>
              <a:rPr lang="en-US" sz="1200" b="1" i="1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conditioning</a:t>
            </a:r>
            <a:br>
              <a:rPr lang="en-US" sz="1200" b="1" i="1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</a:br>
            <a:endParaRPr lang="en-US" sz="1200" b="1" i="1" dirty="0">
              <a:solidFill>
                <a:schemeClr val="accent1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sz="1200" b="1" i="1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Simple No-Code process </a:t>
            </a:r>
            <a:r>
              <a:rPr lang="en-US" sz="1200" i="1" dirty="0">
                <a:latin typeface="Century Gothic" panose="020B0502020202020204" pitchFamily="34" charset="0"/>
              </a:rPr>
              <a:t>can </a:t>
            </a:r>
            <a:r>
              <a:rPr lang="en-US" sz="1200" b="1" i="1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facilitate Business teams </a:t>
            </a:r>
            <a:r>
              <a:rPr lang="en-US" sz="1200" i="1" dirty="0">
                <a:latin typeface="Century Gothic" panose="020B0502020202020204" pitchFamily="34" charset="0"/>
              </a:rPr>
              <a:t>to generate test data and easily derive simulations &amp; dry-runs</a:t>
            </a:r>
            <a:br>
              <a:rPr lang="en-US" sz="1100" i="1" dirty="0">
                <a:latin typeface="Century Gothic" panose="020B0502020202020204" pitchFamily="34" charset="0"/>
              </a:rPr>
            </a:br>
            <a:endParaRPr lang="en-US" sz="1100" i="1" dirty="0">
              <a:latin typeface="Century Gothic" panose="020B0502020202020204" pitchFamily="34" charset="0"/>
            </a:endParaRPr>
          </a:p>
          <a:p>
            <a:pPr marL="1543050" lvl="3" indent="-171450">
              <a:buFont typeface="Arial" panose="020B0604020202020204" pitchFamily="34" charset="0"/>
              <a:buChar char="•"/>
            </a:pPr>
            <a:endParaRPr lang="en-US" sz="1100" i="1" dirty="0">
              <a:latin typeface="Century Gothic" panose="020B0502020202020204" pitchFamily="34" charset="0"/>
            </a:endParaRPr>
          </a:p>
          <a:p>
            <a:pPr marL="1543050" lvl="3" indent="-171450">
              <a:buFont typeface="Arial" panose="020B0604020202020204" pitchFamily="34" charset="0"/>
              <a:buChar char="•"/>
            </a:pPr>
            <a:endParaRPr lang="en-US" sz="1100" i="1" dirty="0">
              <a:latin typeface="Century Gothic" panose="020B0502020202020204" pitchFamily="34" charset="0"/>
            </a:endParaRPr>
          </a:p>
          <a:p>
            <a:pPr marL="1543050" lvl="3" indent="-171450">
              <a:buFont typeface="Arial" panose="020B0604020202020204" pitchFamily="34" charset="0"/>
              <a:buChar char="•"/>
            </a:pPr>
            <a:endParaRPr lang="en-US" sz="1100" i="1" dirty="0">
              <a:latin typeface="Century Gothic" panose="020B0502020202020204" pitchFamily="34" charset="0"/>
            </a:endParaRPr>
          </a:p>
          <a:p>
            <a:pPr algn="l">
              <a:lnSpc>
                <a:spcPct val="80000"/>
              </a:lnSpc>
            </a:pPr>
            <a:r>
              <a:rPr lang="en-US" sz="1400" b="1" u="sng" dirty="0">
                <a:solidFill>
                  <a:schemeClr val="accent1">
                    <a:lumMod val="75000"/>
                  </a:schemeClr>
                </a:solidFill>
                <a:latin typeface="Century Gothic" panose="020B0502020202020204" pitchFamily="34" charset="0"/>
              </a:rPr>
              <a:t>Use Cases:</a:t>
            </a:r>
            <a:r>
              <a:rPr lang="en-US" sz="1500" b="1" u="sng" dirty="0">
                <a:solidFill>
                  <a:schemeClr val="accent1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</a:p>
          <a:p>
            <a:pPr algn="l">
              <a:lnSpc>
                <a:spcPct val="80000"/>
              </a:lnSpc>
            </a:pPr>
            <a:endParaRPr lang="en-US" sz="1500" b="1" u="sng" dirty="0">
              <a:solidFill>
                <a:schemeClr val="accent1">
                  <a:lumMod val="75000"/>
                </a:schemeClr>
              </a:solidFill>
              <a:latin typeface="Century Gothic" panose="020B0502020202020204" pitchFamily="34" charset="0"/>
            </a:endParaRP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sz="1200" i="1" dirty="0">
                <a:latin typeface="Century Gothic" panose="020B0502020202020204" pitchFamily="34" charset="0"/>
              </a:rPr>
              <a:t>Test Data Generation without using Code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sz="1200" i="1" dirty="0">
                <a:latin typeface="Century Gothic" panose="020B0502020202020204" pitchFamily="34" charset="0"/>
              </a:rPr>
              <a:t>Offer Campaign Simulation by Business team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sz="1200" i="1" dirty="0">
                <a:latin typeface="Century Gothic" panose="020B0502020202020204" pitchFamily="34" charset="0"/>
              </a:rPr>
              <a:t>Generative AI based IVR system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sz="1200" i="1" dirty="0">
                <a:latin typeface="Century Gothic" panose="020B0502020202020204" pitchFamily="34" charset="0"/>
              </a:rPr>
              <a:t>Enhanced Security</a:t>
            </a:r>
          </a:p>
          <a:p>
            <a:pPr marL="1543050" lvl="3" indent="-171450">
              <a:buFont typeface="Arial" panose="020B0604020202020204" pitchFamily="34" charset="0"/>
              <a:buChar char="•"/>
            </a:pPr>
            <a:r>
              <a:rPr lang="en-US" sz="1200" i="1" dirty="0">
                <a:latin typeface="Century Gothic" panose="020B0502020202020204" pitchFamily="34" charset="0"/>
              </a:rPr>
              <a:t>Real time feedback if the password is strong or weak, based on customer/employee profile</a:t>
            </a:r>
          </a:p>
          <a:p>
            <a:pPr lvl="2"/>
            <a:endParaRPr lang="en-US" sz="1100" i="1" dirty="0">
              <a:latin typeface="Century Gothic" panose="020B0502020202020204" pitchFamily="34" charset="0"/>
            </a:endParaRPr>
          </a:p>
          <a:p>
            <a:br>
              <a:rPr lang="en-US" sz="1200" i="1" dirty="0">
                <a:latin typeface="Century Gothic" panose="020B0502020202020204" pitchFamily="34" charset="0"/>
              </a:rPr>
            </a:br>
            <a:endParaRPr lang="en-US" sz="1200" i="1" dirty="0">
              <a:latin typeface="Century Gothic" panose="020B0502020202020204" pitchFamily="34" charset="0"/>
            </a:endParaRP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42492197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 descr="A digital globe with lights&#10;&#10;Description automatically generated with medium confidence">
            <a:extLst>
              <a:ext uri="{FF2B5EF4-FFF2-40B4-BE49-F238E27FC236}">
                <a16:creationId xmlns:a16="http://schemas.microsoft.com/office/drawing/2014/main" id="{4C8661D1-5583-D248-4A6C-C7A67D9273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10867" r="6549" b="17785"/>
          <a:stretch/>
        </p:blipFill>
        <p:spPr>
          <a:xfrm>
            <a:off x="-249670" y="-116174"/>
            <a:ext cx="12404696" cy="7090348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  <a:reflection blurRad="1270000" stA="45000" endPos="65000" dist="50800" dir="5400000" sy="-100000" algn="bl" rotWithShape="0"/>
          </a:effectLst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9EE1601C-1B95-75E8-D372-B1B67B607A34}"/>
              </a:ext>
            </a:extLst>
          </p:cNvPr>
          <p:cNvSpPr/>
          <p:nvPr/>
        </p:nvSpPr>
        <p:spPr>
          <a:xfrm>
            <a:off x="-1473200" y="762000"/>
            <a:ext cx="4998720" cy="4998720"/>
          </a:xfrm>
          <a:prstGeom prst="ellipse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accent1">
                  <a:alpha val="24000"/>
                  <a:lumMod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C17A1D4-F21D-4C14-224A-6D01C2A778BF}"/>
              </a:ext>
            </a:extLst>
          </p:cNvPr>
          <p:cNvSpPr/>
          <p:nvPr/>
        </p:nvSpPr>
        <p:spPr>
          <a:xfrm>
            <a:off x="817880" y="604520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7767FFE-E468-3DE3-90F6-F36EA2035948}"/>
              </a:ext>
            </a:extLst>
          </p:cNvPr>
          <p:cNvSpPr/>
          <p:nvPr/>
        </p:nvSpPr>
        <p:spPr>
          <a:xfrm>
            <a:off x="2402840" y="1143000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225593B-05AF-3413-6306-1CB5857063CA}"/>
              </a:ext>
            </a:extLst>
          </p:cNvPr>
          <p:cNvSpPr/>
          <p:nvPr/>
        </p:nvSpPr>
        <p:spPr>
          <a:xfrm>
            <a:off x="2260600" y="5105400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7CE6FA58-3223-F49F-F159-B5B645F5736F}"/>
              </a:ext>
            </a:extLst>
          </p:cNvPr>
          <p:cNvSpPr/>
          <p:nvPr/>
        </p:nvSpPr>
        <p:spPr>
          <a:xfrm>
            <a:off x="817880" y="5552440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4B2644F-A75F-3BC0-F3C6-99309AC25C95}"/>
              </a:ext>
            </a:extLst>
          </p:cNvPr>
          <p:cNvSpPr txBox="1"/>
          <p:nvPr/>
        </p:nvSpPr>
        <p:spPr>
          <a:xfrm>
            <a:off x="3824238" y="2924145"/>
            <a:ext cx="8534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latin typeface="Century Gothic" panose="020B0502020202020204" pitchFamily="34" charset="0"/>
              </a:rPr>
              <a:t>Problem Statement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6395984-01DF-CD5D-4141-087127AECFFA}"/>
              </a:ext>
            </a:extLst>
          </p:cNvPr>
          <p:cNvSpPr txBox="1"/>
          <p:nvPr/>
        </p:nvSpPr>
        <p:spPr>
          <a:xfrm>
            <a:off x="1026160" y="6053425"/>
            <a:ext cx="853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UseCase-1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724A304-CF8B-7D5A-D947-734B78F8C71E}"/>
              </a:ext>
            </a:extLst>
          </p:cNvPr>
          <p:cNvSpPr txBox="1"/>
          <p:nvPr/>
        </p:nvSpPr>
        <p:spPr>
          <a:xfrm>
            <a:off x="2986414" y="1097280"/>
            <a:ext cx="853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Sources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5C56484-A0CC-E019-EF13-5F26355C8986}"/>
              </a:ext>
            </a:extLst>
          </p:cNvPr>
          <p:cNvSpPr txBox="1"/>
          <p:nvPr/>
        </p:nvSpPr>
        <p:spPr>
          <a:xfrm>
            <a:off x="2694314" y="5530873"/>
            <a:ext cx="853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Approach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BE9C8B8-2387-62A1-E253-42BC8F7B8F06}"/>
              </a:ext>
            </a:extLst>
          </p:cNvPr>
          <p:cNvSpPr txBox="1"/>
          <p:nvPr/>
        </p:nvSpPr>
        <p:spPr>
          <a:xfrm>
            <a:off x="1084403" y="204410"/>
            <a:ext cx="853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DEMO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D21001A6-275A-DAAC-F7A1-5AEFE42AE375}"/>
              </a:ext>
            </a:extLst>
          </p:cNvPr>
          <p:cNvSpPr/>
          <p:nvPr/>
        </p:nvSpPr>
        <p:spPr>
          <a:xfrm>
            <a:off x="-1061720" y="1422400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FE7C41C-5B3E-8C3B-68F3-8C66502A1818}"/>
              </a:ext>
            </a:extLst>
          </p:cNvPr>
          <p:cNvSpPr txBox="1"/>
          <p:nvPr/>
        </p:nvSpPr>
        <p:spPr>
          <a:xfrm>
            <a:off x="-2035511" y="1097280"/>
            <a:ext cx="853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UseCase-4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693F3E77-86FB-41E7-6F06-5761C1FFF6A0}"/>
              </a:ext>
            </a:extLst>
          </p:cNvPr>
          <p:cNvSpPr/>
          <p:nvPr/>
        </p:nvSpPr>
        <p:spPr>
          <a:xfrm>
            <a:off x="-1681480" y="3014472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EAB9333-8396-B170-C9CB-3BF4501ED8F1}"/>
              </a:ext>
            </a:extLst>
          </p:cNvPr>
          <p:cNvSpPr txBox="1"/>
          <p:nvPr/>
        </p:nvSpPr>
        <p:spPr>
          <a:xfrm>
            <a:off x="-2684279" y="3014472"/>
            <a:ext cx="853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UseCase-3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9F84712F-2E36-7DDF-3559-BC8D7BF4644A}"/>
              </a:ext>
            </a:extLst>
          </p:cNvPr>
          <p:cNvSpPr/>
          <p:nvPr/>
        </p:nvSpPr>
        <p:spPr>
          <a:xfrm>
            <a:off x="-1069715" y="4849622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ECDC099-4E7D-7E9E-07D5-E03656AD4FDC}"/>
              </a:ext>
            </a:extLst>
          </p:cNvPr>
          <p:cNvSpPr txBox="1"/>
          <p:nvPr/>
        </p:nvSpPr>
        <p:spPr>
          <a:xfrm>
            <a:off x="-2102344" y="5171537"/>
            <a:ext cx="853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UseCase-2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396E234-4865-FE60-C6A2-B84F2E0FF6B4}"/>
              </a:ext>
            </a:extLst>
          </p:cNvPr>
          <p:cNvSpPr txBox="1"/>
          <p:nvPr/>
        </p:nvSpPr>
        <p:spPr>
          <a:xfrm>
            <a:off x="0" y="2939534"/>
            <a:ext cx="3317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>
                <a:solidFill>
                  <a:schemeClr val="bg1"/>
                </a:solidFill>
                <a:latin typeface="Century Gothic" panose="020B0502020202020204" pitchFamily="34" charset="0"/>
              </a:rPr>
              <a:t>Generating &amp; Conditioning Test Data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AF4A0E88-E6C2-98B6-7860-B7D683ED8B07}"/>
              </a:ext>
            </a:extLst>
          </p:cNvPr>
          <p:cNvCxnSpPr>
            <a:cxnSpLocks/>
          </p:cNvCxnSpPr>
          <p:nvPr/>
        </p:nvCxnSpPr>
        <p:spPr>
          <a:xfrm>
            <a:off x="3547754" y="3118884"/>
            <a:ext cx="276484" cy="0"/>
          </a:xfrm>
          <a:prstGeom prst="line">
            <a:avLst/>
          </a:prstGeom>
          <a:ln w="19050"/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Picture 60">
            <a:extLst>
              <a:ext uri="{FF2B5EF4-FFF2-40B4-BE49-F238E27FC236}">
                <a16:creationId xmlns:a16="http://schemas.microsoft.com/office/drawing/2014/main" id="{D2D784CC-06A9-05C9-C2AE-57C6976B6B08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84000"/>
          </a:blip>
          <a:stretch>
            <a:fillRect/>
          </a:stretch>
        </p:blipFill>
        <p:spPr>
          <a:xfrm>
            <a:off x="10214413" y="3806455"/>
            <a:ext cx="1874039" cy="2949957"/>
          </a:xfrm>
          <a:prstGeom prst="roundRect">
            <a:avLst/>
          </a:prstGeom>
        </p:spPr>
      </p:pic>
      <p:sp>
        <p:nvSpPr>
          <p:cNvPr id="44" name="Subtitle 2">
            <a:extLst>
              <a:ext uri="{FF2B5EF4-FFF2-40B4-BE49-F238E27FC236}">
                <a16:creationId xmlns:a16="http://schemas.microsoft.com/office/drawing/2014/main" id="{6087E72D-7973-CB7E-3427-AF27C7FEAF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57331" y="441825"/>
            <a:ext cx="7064548" cy="4364087"/>
          </a:xfrm>
          <a:ln>
            <a:noFill/>
          </a:ln>
        </p:spPr>
        <p:txBody>
          <a:bodyPr>
            <a:noAutofit/>
          </a:bodyPr>
          <a:lstStyle/>
          <a:p>
            <a:pPr algn="l"/>
            <a:r>
              <a:rPr lang="en-US" sz="1400" b="1" dirty="0">
                <a:latin typeface="Century Gothic" panose="020B0502020202020204" pitchFamily="34" charset="0"/>
              </a:rPr>
              <a:t>Test Data un-availability:</a:t>
            </a:r>
            <a:r>
              <a:rPr lang="en-US" sz="1200" b="1" dirty="0">
                <a:latin typeface="Century Gothic" panose="020B0502020202020204" pitchFamily="34" charset="0"/>
              </a:rPr>
              <a:t> </a:t>
            </a:r>
            <a:endParaRPr lang="en-US" sz="1200" b="1" i="1" dirty="0">
              <a:latin typeface="Century Gothic" panose="020B0502020202020204" pitchFamily="34" charset="0"/>
            </a:endParaRPr>
          </a:p>
          <a:p>
            <a:pPr algn="l"/>
            <a:r>
              <a:rPr lang="en-US" sz="1200" i="1" dirty="0">
                <a:latin typeface="Century Gothic" panose="020B0502020202020204" pitchFamily="34" charset="0"/>
              </a:rPr>
              <a:t>Delayed development, testing &amp; Release cycles</a:t>
            </a:r>
          </a:p>
          <a:p>
            <a:pPr algn="l"/>
            <a:r>
              <a:rPr lang="en-US" sz="1200" i="1" dirty="0">
                <a:latin typeface="Century Gothic" panose="020B0502020202020204" pitchFamily="34" charset="0"/>
              </a:rPr>
              <a:t>	</a:t>
            </a:r>
            <a:br>
              <a:rPr lang="en-US" sz="1200" i="1" dirty="0">
                <a:latin typeface="Century Gothic" panose="020B0502020202020204" pitchFamily="34" charset="0"/>
              </a:rPr>
            </a:br>
            <a:r>
              <a:rPr lang="en-US" sz="1400" b="1" dirty="0">
                <a:latin typeface="Century Gothic" panose="020B0502020202020204" pitchFamily="34" charset="0"/>
              </a:rPr>
              <a:t>Reduced Test Coverage: </a:t>
            </a:r>
            <a:br>
              <a:rPr lang="en-US" sz="1200" b="1" dirty="0">
                <a:latin typeface="Century Gothic" panose="020B0502020202020204" pitchFamily="34" charset="0"/>
              </a:rPr>
            </a:br>
            <a:endParaRPr lang="en-US" sz="1200" b="1" dirty="0">
              <a:latin typeface="Century Gothic" panose="020B0502020202020204" pitchFamily="34" charset="0"/>
            </a:endParaRPr>
          </a:p>
          <a:p>
            <a:pPr algn="l"/>
            <a:r>
              <a:rPr lang="en-US" sz="1200" i="1" dirty="0">
                <a:latin typeface="Century Gothic" panose="020B0502020202020204" pitchFamily="34" charset="0"/>
              </a:rPr>
              <a:t>Leads to bad user experience, and in some cases Legal and 	reputational damage</a:t>
            </a:r>
            <a:br>
              <a:rPr lang="en-US" sz="1200" i="1" dirty="0">
                <a:latin typeface="Century Gothic" panose="020B0502020202020204" pitchFamily="34" charset="0"/>
              </a:rPr>
            </a:br>
            <a:endParaRPr lang="en-US" sz="1200" i="1" dirty="0">
              <a:latin typeface="Century Gothic" panose="020B0502020202020204" pitchFamily="34" charset="0"/>
            </a:endParaRPr>
          </a:p>
          <a:p>
            <a:pPr algn="l"/>
            <a:r>
              <a:rPr lang="en-US" sz="1400" b="1" dirty="0">
                <a:latin typeface="Century Gothic" panose="020B0502020202020204" pitchFamily="34" charset="0"/>
              </a:rPr>
              <a:t>Limited Scalability and Automation: </a:t>
            </a:r>
            <a:br>
              <a:rPr lang="en-US" sz="1200" b="1" dirty="0">
                <a:latin typeface="Century Gothic" panose="020B0502020202020204" pitchFamily="34" charset="0"/>
              </a:rPr>
            </a:br>
            <a:endParaRPr lang="en-US" sz="1200" b="1" dirty="0">
              <a:latin typeface="Century Gothic" panose="020B0502020202020204" pitchFamily="34" charset="0"/>
            </a:endParaRPr>
          </a:p>
          <a:p>
            <a:pPr algn="l"/>
            <a:r>
              <a:rPr lang="en-US" sz="1200" i="1" dirty="0">
                <a:latin typeface="Century Gothic" panose="020B0502020202020204" pitchFamily="34" charset="0"/>
              </a:rPr>
              <a:t>Limits the ability to adopt to CI/CD practices</a:t>
            </a:r>
            <a:br>
              <a:rPr lang="en-US" sz="1200" i="1" dirty="0">
                <a:latin typeface="Century Gothic" panose="020B0502020202020204" pitchFamily="34" charset="0"/>
              </a:rPr>
            </a:br>
            <a:endParaRPr lang="en-US" sz="1200" i="1" dirty="0">
              <a:latin typeface="Century Gothic" panose="020B0502020202020204" pitchFamily="34" charset="0"/>
            </a:endParaRPr>
          </a:p>
          <a:p>
            <a:pPr algn="l"/>
            <a:r>
              <a:rPr lang="en-US" sz="1400" b="1" dirty="0">
                <a:latin typeface="Century Gothic" panose="020B0502020202020204" pitchFamily="34" charset="0"/>
              </a:rPr>
              <a:t>Time consuming and Expensive: 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i="1" dirty="0">
                <a:latin typeface="Century Gothic" panose="020B0502020202020204" pitchFamily="34" charset="0"/>
              </a:rPr>
              <a:t>Test data generation &amp; conditioning is labor intensive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i="1" dirty="0">
                <a:latin typeface="Century Gothic" panose="020B0502020202020204" pitchFamily="34" charset="0"/>
              </a:rPr>
              <a:t>In some cases takes days or weeks to condition test accounts</a:t>
            </a:r>
          </a:p>
          <a:p>
            <a:pPr algn="l"/>
            <a:endParaRPr lang="en-US" sz="1200" i="1" dirty="0">
              <a:latin typeface="Century Gothic" panose="020B0502020202020204" pitchFamily="34" charset="0"/>
            </a:endParaRPr>
          </a:p>
          <a:p>
            <a:pPr algn="l"/>
            <a:endParaRPr lang="en-US" sz="1200" i="1" dirty="0">
              <a:latin typeface="Century Gothic" panose="020B0502020202020204" pitchFamily="34" charset="0"/>
            </a:endParaRPr>
          </a:p>
          <a:p>
            <a:pPr algn="l"/>
            <a:endParaRPr lang="en-US" sz="1200" b="1" i="1" dirty="0">
              <a:latin typeface="Century Gothic" panose="020B0502020202020204" pitchFamily="34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FE97E88-1F44-928D-0452-12B235D9D5C2}"/>
              </a:ext>
            </a:extLst>
          </p:cNvPr>
          <p:cNvSpPr/>
          <p:nvPr/>
        </p:nvSpPr>
        <p:spPr>
          <a:xfrm>
            <a:off x="3317240" y="2915920"/>
            <a:ext cx="416560" cy="416560"/>
          </a:xfrm>
          <a:prstGeom prst="ellipse">
            <a:avLst/>
          </a:prstGeom>
          <a:ln>
            <a:noFill/>
          </a:ln>
          <a:effectLst>
            <a:glow rad="63500">
              <a:schemeClr val="accent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3126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 descr="A digital globe with lights&#10;&#10;Description automatically generated with medium confidence">
            <a:extLst>
              <a:ext uri="{FF2B5EF4-FFF2-40B4-BE49-F238E27FC236}">
                <a16:creationId xmlns:a16="http://schemas.microsoft.com/office/drawing/2014/main" id="{4C8661D1-5583-D248-4A6C-C7A67D9273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10867" r="6549" b="17785"/>
          <a:stretch/>
        </p:blipFill>
        <p:spPr>
          <a:xfrm>
            <a:off x="0" y="-116174"/>
            <a:ext cx="12404696" cy="7090348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  <a:reflection blurRad="1270000" stA="45000" endPos="65000" dist="50800" dir="5400000" sy="-100000" algn="bl" rotWithShape="0"/>
          </a:effectLst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9EE1601C-1B95-75E8-D372-B1B67B607A34}"/>
              </a:ext>
            </a:extLst>
          </p:cNvPr>
          <p:cNvSpPr/>
          <p:nvPr/>
        </p:nvSpPr>
        <p:spPr>
          <a:xfrm>
            <a:off x="-1473200" y="762000"/>
            <a:ext cx="4998720" cy="4998720"/>
          </a:xfrm>
          <a:prstGeom prst="ellipse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accent1">
                  <a:alpha val="24000"/>
                  <a:lumMod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C17A1D4-F21D-4C14-224A-6D01C2A778BF}"/>
              </a:ext>
            </a:extLst>
          </p:cNvPr>
          <p:cNvSpPr/>
          <p:nvPr/>
        </p:nvSpPr>
        <p:spPr>
          <a:xfrm>
            <a:off x="817880" y="604520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7767FFE-E468-3DE3-90F6-F36EA2035948}"/>
              </a:ext>
            </a:extLst>
          </p:cNvPr>
          <p:cNvSpPr/>
          <p:nvPr/>
        </p:nvSpPr>
        <p:spPr>
          <a:xfrm>
            <a:off x="2402840" y="1143000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225593B-05AF-3413-6306-1CB5857063CA}"/>
              </a:ext>
            </a:extLst>
          </p:cNvPr>
          <p:cNvSpPr/>
          <p:nvPr/>
        </p:nvSpPr>
        <p:spPr>
          <a:xfrm>
            <a:off x="2260600" y="5105400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7CE6FA58-3223-F49F-F159-B5B645F5736F}"/>
              </a:ext>
            </a:extLst>
          </p:cNvPr>
          <p:cNvSpPr/>
          <p:nvPr/>
        </p:nvSpPr>
        <p:spPr>
          <a:xfrm>
            <a:off x="817880" y="5552440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4B2644F-A75F-3BC0-F3C6-99309AC25C95}"/>
              </a:ext>
            </a:extLst>
          </p:cNvPr>
          <p:cNvSpPr txBox="1"/>
          <p:nvPr/>
        </p:nvSpPr>
        <p:spPr>
          <a:xfrm>
            <a:off x="3857633" y="2979130"/>
            <a:ext cx="853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latin typeface="Century Gothic" panose="020B0502020202020204" pitchFamily="34" charset="0"/>
              </a:rPr>
              <a:t>Approach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6395984-01DF-CD5D-4141-087127AECFFA}"/>
              </a:ext>
            </a:extLst>
          </p:cNvPr>
          <p:cNvSpPr txBox="1"/>
          <p:nvPr/>
        </p:nvSpPr>
        <p:spPr>
          <a:xfrm>
            <a:off x="1026160" y="6053425"/>
            <a:ext cx="853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UseCase-2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724A304-CF8B-7D5A-D947-734B78F8C71E}"/>
              </a:ext>
            </a:extLst>
          </p:cNvPr>
          <p:cNvSpPr txBox="1"/>
          <p:nvPr/>
        </p:nvSpPr>
        <p:spPr>
          <a:xfrm>
            <a:off x="2986414" y="1097280"/>
            <a:ext cx="8534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Problem Statement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5C56484-A0CC-E019-EF13-5F26355C8986}"/>
              </a:ext>
            </a:extLst>
          </p:cNvPr>
          <p:cNvSpPr txBox="1"/>
          <p:nvPr/>
        </p:nvSpPr>
        <p:spPr>
          <a:xfrm>
            <a:off x="2694314" y="5530873"/>
            <a:ext cx="853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UseCase-1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BE9C8B8-2387-62A1-E253-42BC8F7B8F06}"/>
              </a:ext>
            </a:extLst>
          </p:cNvPr>
          <p:cNvSpPr txBox="1"/>
          <p:nvPr/>
        </p:nvSpPr>
        <p:spPr>
          <a:xfrm>
            <a:off x="1084403" y="204410"/>
            <a:ext cx="853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Sources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D21001A6-275A-DAAC-F7A1-5AEFE42AE375}"/>
              </a:ext>
            </a:extLst>
          </p:cNvPr>
          <p:cNvSpPr/>
          <p:nvPr/>
        </p:nvSpPr>
        <p:spPr>
          <a:xfrm>
            <a:off x="-1061720" y="1422400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FE7C41C-5B3E-8C3B-68F3-8C66502A1818}"/>
              </a:ext>
            </a:extLst>
          </p:cNvPr>
          <p:cNvSpPr txBox="1"/>
          <p:nvPr/>
        </p:nvSpPr>
        <p:spPr>
          <a:xfrm>
            <a:off x="-2035511" y="1097280"/>
            <a:ext cx="853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DEMO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693F3E77-86FB-41E7-6F06-5761C1FFF6A0}"/>
              </a:ext>
            </a:extLst>
          </p:cNvPr>
          <p:cNvSpPr/>
          <p:nvPr/>
        </p:nvSpPr>
        <p:spPr>
          <a:xfrm>
            <a:off x="-1681480" y="3014472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EAB9333-8396-B170-C9CB-3BF4501ED8F1}"/>
              </a:ext>
            </a:extLst>
          </p:cNvPr>
          <p:cNvSpPr txBox="1"/>
          <p:nvPr/>
        </p:nvSpPr>
        <p:spPr>
          <a:xfrm>
            <a:off x="-2684279" y="3014472"/>
            <a:ext cx="853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UseCase-4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9F84712F-2E36-7DDF-3559-BC8D7BF4644A}"/>
              </a:ext>
            </a:extLst>
          </p:cNvPr>
          <p:cNvSpPr/>
          <p:nvPr/>
        </p:nvSpPr>
        <p:spPr>
          <a:xfrm>
            <a:off x="-1069715" y="4849622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ECDC099-4E7D-7E9E-07D5-E03656AD4FDC}"/>
              </a:ext>
            </a:extLst>
          </p:cNvPr>
          <p:cNvSpPr txBox="1"/>
          <p:nvPr/>
        </p:nvSpPr>
        <p:spPr>
          <a:xfrm>
            <a:off x="-2102344" y="5171537"/>
            <a:ext cx="853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UseCase-3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396E234-4865-FE60-C6A2-B84F2E0FF6B4}"/>
              </a:ext>
            </a:extLst>
          </p:cNvPr>
          <p:cNvSpPr txBox="1"/>
          <p:nvPr/>
        </p:nvSpPr>
        <p:spPr>
          <a:xfrm>
            <a:off x="-33395" y="2796578"/>
            <a:ext cx="3317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>
                <a:solidFill>
                  <a:schemeClr val="bg1"/>
                </a:solidFill>
                <a:latin typeface="Century Gothic" panose="020B0502020202020204" pitchFamily="34" charset="0"/>
              </a:rPr>
              <a:t>OpenAI API</a:t>
            </a:r>
          </a:p>
          <a:p>
            <a:pPr algn="ctr"/>
            <a:r>
              <a:rPr lang="en-US" b="1" i="1" dirty="0">
                <a:solidFill>
                  <a:schemeClr val="bg1"/>
                </a:solidFill>
                <a:latin typeface="Century Gothic" panose="020B0502020202020204" pitchFamily="34" charset="0"/>
              </a:rPr>
              <a:t>Roles &amp; Behavior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AF4A0E88-E6C2-98B6-7860-B7D683ED8B07}"/>
              </a:ext>
            </a:extLst>
          </p:cNvPr>
          <p:cNvCxnSpPr>
            <a:cxnSpLocks/>
          </p:cNvCxnSpPr>
          <p:nvPr/>
        </p:nvCxnSpPr>
        <p:spPr>
          <a:xfrm>
            <a:off x="3547754" y="3118884"/>
            <a:ext cx="276484" cy="0"/>
          </a:xfrm>
          <a:prstGeom prst="line">
            <a:avLst/>
          </a:prstGeom>
          <a:ln w="19050"/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Subtitle 2">
            <a:extLst>
              <a:ext uri="{FF2B5EF4-FFF2-40B4-BE49-F238E27FC236}">
                <a16:creationId xmlns:a16="http://schemas.microsoft.com/office/drawing/2014/main" id="{872EC5F2-664C-8557-A467-AE0A6C35F7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57331" y="441825"/>
            <a:ext cx="7064548" cy="5406082"/>
          </a:xfrm>
          <a:ln>
            <a:noFill/>
          </a:ln>
        </p:spPr>
        <p:txBody>
          <a:bodyPr>
            <a:noAutofit/>
          </a:bodyPr>
          <a:lstStyle/>
          <a:p>
            <a:pPr algn="l"/>
            <a:r>
              <a:rPr lang="en-US" sz="1400" b="1" u="sng" dirty="0">
                <a:latin typeface="Century Gothic" panose="020B0502020202020204" pitchFamily="34" charset="0"/>
              </a:rPr>
              <a:t>Leveraging OpenAI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i="1" dirty="0">
                <a:latin typeface="Century Gothic" panose="020B0502020202020204" pitchFamily="34" charset="0"/>
              </a:rPr>
              <a:t>Build applications without traditional programming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i="1" dirty="0">
                <a:latin typeface="Century Gothic" panose="020B0502020202020204" pitchFamily="34" charset="0"/>
              </a:rPr>
              <a:t>Increase scope of Automation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i="1" dirty="0">
                <a:latin typeface="Century Gothic" panose="020B0502020202020204" pitchFamily="34" charset="0"/>
              </a:rPr>
              <a:t>Dynamic Content and Data Creation</a:t>
            </a:r>
          </a:p>
          <a:p>
            <a:pPr algn="l"/>
            <a:r>
              <a:rPr lang="en-US" sz="1200" i="1" dirty="0">
                <a:latin typeface="Century Gothic" panose="020B0502020202020204" pitchFamily="34" charset="0"/>
              </a:rPr>
              <a:t>	</a:t>
            </a:r>
            <a:br>
              <a:rPr lang="en-US" sz="1200" i="1" dirty="0">
                <a:latin typeface="Century Gothic" panose="020B0502020202020204" pitchFamily="34" charset="0"/>
              </a:rPr>
            </a:br>
            <a:r>
              <a:rPr lang="en-US" sz="1400" b="1" u="sng" dirty="0">
                <a:latin typeface="Century Gothic" panose="020B0502020202020204" pitchFamily="34" charset="0"/>
              </a:rPr>
              <a:t>Roles and Behavior in OpenAI</a:t>
            </a:r>
            <a:endParaRPr lang="en-US" sz="1600" b="1" u="sng" dirty="0">
              <a:latin typeface="Century Gothic" panose="020B0502020202020204" pitchFamily="34" charset="0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1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Roles</a:t>
            </a:r>
            <a:r>
              <a:rPr lang="en-US" sz="1200" i="1" dirty="0">
                <a:latin typeface="Century Gothic" panose="020B0502020202020204" pitchFamily="34" charset="0"/>
              </a:rPr>
              <a:t> like </a:t>
            </a:r>
            <a:r>
              <a:rPr lang="en-US" sz="1200" b="1" i="1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System</a:t>
            </a:r>
            <a:r>
              <a:rPr lang="en-US" sz="1200" b="1" i="1" dirty="0">
                <a:latin typeface="Century Gothic" panose="020B0502020202020204" pitchFamily="34" charset="0"/>
              </a:rPr>
              <a:t>, </a:t>
            </a:r>
            <a:r>
              <a:rPr lang="en-US" sz="1200" b="1" i="1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User</a:t>
            </a:r>
            <a:r>
              <a:rPr lang="en-US" sz="1200" b="1" i="1" dirty="0">
                <a:latin typeface="Century Gothic" panose="020B0502020202020204" pitchFamily="34" charset="0"/>
              </a:rPr>
              <a:t>, </a:t>
            </a:r>
            <a:r>
              <a:rPr lang="en-US" sz="1200" b="1" i="1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Assistant</a:t>
            </a:r>
            <a:r>
              <a:rPr lang="en-US" sz="1200" b="1" i="1" dirty="0">
                <a:latin typeface="Century Gothic" panose="020B0502020202020204" pitchFamily="34" charset="0"/>
              </a:rPr>
              <a:t> </a:t>
            </a:r>
            <a:r>
              <a:rPr lang="en-US" sz="1200" i="1" dirty="0">
                <a:latin typeface="Century Gothic" panose="020B0502020202020204" pitchFamily="34" charset="0"/>
              </a:rPr>
              <a:t>etc. tailor the output of data creation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1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Behavior</a:t>
            </a:r>
            <a:r>
              <a:rPr lang="en-US" sz="1200" i="1" dirty="0">
                <a:latin typeface="Century Gothic" panose="020B0502020202020204" pitchFamily="34" charset="0"/>
              </a:rPr>
              <a:t> description guide the model's responses to ensure they </a:t>
            </a:r>
            <a:r>
              <a:rPr lang="en-US" sz="1200" b="1" i="1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align</a:t>
            </a:r>
            <a:r>
              <a:rPr lang="en-US" sz="1200" i="1" dirty="0">
                <a:latin typeface="Century Gothic" panose="020B0502020202020204" pitchFamily="34" charset="0"/>
              </a:rPr>
              <a:t> with the </a:t>
            </a:r>
            <a:r>
              <a:rPr lang="en-US" sz="1200" b="1" i="1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specific requirements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i="1" dirty="0">
                <a:latin typeface="Century Gothic" panose="020B0502020202020204" pitchFamily="34" charset="0"/>
              </a:rPr>
              <a:t>Maintains </a:t>
            </a:r>
            <a:r>
              <a:rPr lang="en-US" sz="1200" b="1" i="1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quality</a:t>
            </a:r>
            <a:r>
              <a:rPr lang="en-US" sz="1200" i="1" dirty="0">
                <a:latin typeface="Century Gothic" panose="020B0502020202020204" pitchFamily="34" charset="0"/>
              </a:rPr>
              <a:t> and </a:t>
            </a:r>
            <a:r>
              <a:rPr lang="en-US" sz="1200" b="1" i="1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relevance</a:t>
            </a:r>
            <a:br>
              <a:rPr lang="en-US" sz="1200" b="1" i="1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</a:br>
            <a:endParaRPr lang="en-US" sz="1200" b="1" i="1" dirty="0">
              <a:solidFill>
                <a:schemeClr val="accent1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algn="l"/>
            <a:r>
              <a:rPr lang="en-US" sz="1400" b="1" u="sng" dirty="0">
                <a:latin typeface="Century Gothic" panose="020B0502020202020204" pitchFamily="34" charset="0"/>
              </a:rPr>
              <a:t>Processes</a:t>
            </a:r>
            <a:endParaRPr lang="en-US" sz="1600" b="1" u="sng" dirty="0">
              <a:latin typeface="Century Gothic" panose="020B0502020202020204" pitchFamily="34" charset="0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i="1" dirty="0">
                <a:latin typeface="Century Gothic" panose="020B0502020202020204" pitchFamily="34" charset="0"/>
              </a:rPr>
              <a:t>Created a web application using HTML interface to take inputs and show results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i="1" dirty="0">
                <a:latin typeface="Century Gothic" panose="020B0502020202020204" pitchFamily="34" charset="0"/>
              </a:rPr>
              <a:t>Hosted a Python server using Flask, to interact with OpenAI </a:t>
            </a:r>
            <a:r>
              <a:rPr lang="en-US" sz="1200" i="1" dirty="0" err="1">
                <a:latin typeface="Century Gothic" panose="020B0502020202020204" pitchFamily="34" charset="0"/>
              </a:rPr>
              <a:t>apis</a:t>
            </a:r>
            <a:r>
              <a:rPr lang="en-US" sz="1200" i="1" dirty="0">
                <a:latin typeface="Century Gothic" panose="020B0502020202020204" pitchFamily="34" charset="0"/>
              </a:rPr>
              <a:t> </a:t>
            </a:r>
            <a:r>
              <a:rPr lang="en-US" sz="900" i="1" dirty="0">
                <a:latin typeface="Century Gothic" panose="020B0502020202020204" pitchFamily="34" charset="0"/>
              </a:rPr>
              <a:t>(</a:t>
            </a:r>
            <a:r>
              <a:rPr lang="en-US" sz="900" b="1" i="1" dirty="0">
                <a:latin typeface="Century Gothic" panose="020B0502020202020204" pitchFamily="34" charset="0"/>
              </a:rPr>
              <a:t>model : gpt-3.5-turbo-16k-0613</a:t>
            </a:r>
            <a:r>
              <a:rPr lang="en-US" sz="900" i="1" dirty="0">
                <a:latin typeface="Century Gothic" panose="020B0502020202020204" pitchFamily="34" charset="0"/>
              </a:rPr>
              <a:t>)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i="1" dirty="0">
                <a:latin typeface="Century Gothic" panose="020B0502020202020204" pitchFamily="34" charset="0"/>
              </a:rPr>
              <a:t>Used JavaScript in the middle to Send and Receive Requests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i="1" dirty="0">
                <a:latin typeface="Century Gothic" panose="020B0502020202020204" pitchFamily="34" charset="0"/>
              </a:rPr>
              <a:t>Maintained conversational mode with OpenAI </a:t>
            </a:r>
            <a:r>
              <a:rPr lang="en-US" sz="1200" i="1" dirty="0" err="1">
                <a:latin typeface="Century Gothic" panose="020B0502020202020204" pitchFamily="34" charset="0"/>
              </a:rPr>
              <a:t>apis</a:t>
            </a:r>
            <a:r>
              <a:rPr lang="en-US" sz="1200" i="1" dirty="0">
                <a:latin typeface="Century Gothic" panose="020B0502020202020204" pitchFamily="34" charset="0"/>
              </a:rPr>
              <a:t> to keep the context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i="1" dirty="0">
                <a:latin typeface="Century Gothic" panose="020B0502020202020204" pitchFamily="34" charset="0"/>
              </a:rPr>
              <a:t>Based on multiple use cases, defined GPT mode roles and behavior on the go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sz="1100" i="1" dirty="0">
              <a:latin typeface="Century Gothic" panose="020B0502020202020204" pitchFamily="34" charset="0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sz="1200" i="1" dirty="0">
              <a:latin typeface="Century Gothic" panose="020B0502020202020204" pitchFamily="34" charset="0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sz="1200" i="1" dirty="0">
              <a:latin typeface="Century Gothic" panose="020B0502020202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7AADE81-BA5B-DD8F-A644-9ACDAC1A3CE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987"/>
          <a:stretch/>
        </p:blipFill>
        <p:spPr>
          <a:xfrm>
            <a:off x="4642884" y="6236743"/>
            <a:ext cx="7496804" cy="558353"/>
          </a:xfrm>
          <a:prstGeom prst="round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6FE97E88-1F44-928D-0452-12B235D9D5C2}"/>
              </a:ext>
            </a:extLst>
          </p:cNvPr>
          <p:cNvSpPr/>
          <p:nvPr/>
        </p:nvSpPr>
        <p:spPr>
          <a:xfrm>
            <a:off x="3317240" y="2915920"/>
            <a:ext cx="416560" cy="416560"/>
          </a:xfrm>
          <a:prstGeom prst="ellipse">
            <a:avLst/>
          </a:prstGeom>
          <a:ln>
            <a:noFill/>
          </a:ln>
          <a:effectLst>
            <a:glow rad="63500">
              <a:schemeClr val="accent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1351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 descr="A digital globe with lights&#10;&#10;Description automatically generated with medium confidence">
            <a:extLst>
              <a:ext uri="{FF2B5EF4-FFF2-40B4-BE49-F238E27FC236}">
                <a16:creationId xmlns:a16="http://schemas.microsoft.com/office/drawing/2014/main" id="{4C8661D1-5583-D248-4A6C-C7A67D9273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10867" r="6549" b="17785"/>
          <a:stretch/>
        </p:blipFill>
        <p:spPr>
          <a:xfrm>
            <a:off x="-212696" y="-212694"/>
            <a:ext cx="12404696" cy="7090348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  <a:reflection blurRad="1270000" stA="45000" endPos="65000" dist="50800" dir="5400000" sy="-100000" algn="bl" rotWithShape="0"/>
          </a:effectLst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9EE1601C-1B95-75E8-D372-B1B67B607A34}"/>
              </a:ext>
            </a:extLst>
          </p:cNvPr>
          <p:cNvSpPr/>
          <p:nvPr/>
        </p:nvSpPr>
        <p:spPr>
          <a:xfrm>
            <a:off x="-1473200" y="762000"/>
            <a:ext cx="4998720" cy="4998720"/>
          </a:xfrm>
          <a:prstGeom prst="ellipse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accent1">
                  <a:alpha val="24000"/>
                  <a:lumMod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C17A1D4-F21D-4C14-224A-6D01C2A778BF}"/>
              </a:ext>
            </a:extLst>
          </p:cNvPr>
          <p:cNvSpPr/>
          <p:nvPr/>
        </p:nvSpPr>
        <p:spPr>
          <a:xfrm>
            <a:off x="817880" y="604520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7767FFE-E468-3DE3-90F6-F36EA2035948}"/>
              </a:ext>
            </a:extLst>
          </p:cNvPr>
          <p:cNvSpPr/>
          <p:nvPr/>
        </p:nvSpPr>
        <p:spPr>
          <a:xfrm>
            <a:off x="2402840" y="1143000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225593B-05AF-3413-6306-1CB5857063CA}"/>
              </a:ext>
            </a:extLst>
          </p:cNvPr>
          <p:cNvSpPr/>
          <p:nvPr/>
        </p:nvSpPr>
        <p:spPr>
          <a:xfrm>
            <a:off x="2260600" y="5105400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7CE6FA58-3223-F49F-F159-B5B645F5736F}"/>
              </a:ext>
            </a:extLst>
          </p:cNvPr>
          <p:cNvSpPr/>
          <p:nvPr/>
        </p:nvSpPr>
        <p:spPr>
          <a:xfrm>
            <a:off x="817880" y="5552440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4B2644F-A75F-3BC0-F3C6-99309AC25C95}"/>
              </a:ext>
            </a:extLst>
          </p:cNvPr>
          <p:cNvSpPr txBox="1"/>
          <p:nvPr/>
        </p:nvSpPr>
        <p:spPr>
          <a:xfrm>
            <a:off x="3857633" y="2979130"/>
            <a:ext cx="853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latin typeface="Century Gothic" panose="020B0502020202020204" pitchFamily="34" charset="0"/>
              </a:rPr>
              <a:t>UseCase-1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6395984-01DF-CD5D-4141-087127AECFFA}"/>
              </a:ext>
            </a:extLst>
          </p:cNvPr>
          <p:cNvSpPr txBox="1"/>
          <p:nvPr/>
        </p:nvSpPr>
        <p:spPr>
          <a:xfrm>
            <a:off x="1026160" y="6053425"/>
            <a:ext cx="853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UseCase-3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724A304-CF8B-7D5A-D947-734B78F8C71E}"/>
              </a:ext>
            </a:extLst>
          </p:cNvPr>
          <p:cNvSpPr txBox="1"/>
          <p:nvPr/>
        </p:nvSpPr>
        <p:spPr>
          <a:xfrm>
            <a:off x="2986414" y="1097280"/>
            <a:ext cx="853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Approach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5C56484-A0CC-E019-EF13-5F26355C8986}"/>
              </a:ext>
            </a:extLst>
          </p:cNvPr>
          <p:cNvSpPr txBox="1"/>
          <p:nvPr/>
        </p:nvSpPr>
        <p:spPr>
          <a:xfrm>
            <a:off x="2694314" y="5530873"/>
            <a:ext cx="853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UseCase-2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BE9C8B8-2387-62A1-E253-42BC8F7B8F06}"/>
              </a:ext>
            </a:extLst>
          </p:cNvPr>
          <p:cNvSpPr txBox="1"/>
          <p:nvPr/>
        </p:nvSpPr>
        <p:spPr>
          <a:xfrm>
            <a:off x="1084403" y="204410"/>
            <a:ext cx="8534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Problem Statement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D21001A6-275A-DAAC-F7A1-5AEFE42AE375}"/>
              </a:ext>
            </a:extLst>
          </p:cNvPr>
          <p:cNvSpPr/>
          <p:nvPr/>
        </p:nvSpPr>
        <p:spPr>
          <a:xfrm>
            <a:off x="-1061720" y="1422400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FE7C41C-5B3E-8C3B-68F3-8C66502A1818}"/>
              </a:ext>
            </a:extLst>
          </p:cNvPr>
          <p:cNvSpPr txBox="1"/>
          <p:nvPr/>
        </p:nvSpPr>
        <p:spPr>
          <a:xfrm>
            <a:off x="-2035511" y="1097280"/>
            <a:ext cx="853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Sources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693F3E77-86FB-41E7-6F06-5761C1FFF6A0}"/>
              </a:ext>
            </a:extLst>
          </p:cNvPr>
          <p:cNvSpPr/>
          <p:nvPr/>
        </p:nvSpPr>
        <p:spPr>
          <a:xfrm>
            <a:off x="-1681480" y="3014472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EAB9333-8396-B170-C9CB-3BF4501ED8F1}"/>
              </a:ext>
            </a:extLst>
          </p:cNvPr>
          <p:cNvSpPr txBox="1"/>
          <p:nvPr/>
        </p:nvSpPr>
        <p:spPr>
          <a:xfrm>
            <a:off x="-2684279" y="3014472"/>
            <a:ext cx="853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DEMO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9F84712F-2E36-7DDF-3559-BC8D7BF4644A}"/>
              </a:ext>
            </a:extLst>
          </p:cNvPr>
          <p:cNvSpPr/>
          <p:nvPr/>
        </p:nvSpPr>
        <p:spPr>
          <a:xfrm>
            <a:off x="-1069715" y="4849622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ECDC099-4E7D-7E9E-07D5-E03656AD4FDC}"/>
              </a:ext>
            </a:extLst>
          </p:cNvPr>
          <p:cNvSpPr txBox="1"/>
          <p:nvPr/>
        </p:nvSpPr>
        <p:spPr>
          <a:xfrm>
            <a:off x="-2102344" y="5171537"/>
            <a:ext cx="853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UseCase-4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396E234-4865-FE60-C6A2-B84F2E0FF6B4}"/>
              </a:ext>
            </a:extLst>
          </p:cNvPr>
          <p:cNvSpPr txBox="1"/>
          <p:nvPr/>
        </p:nvSpPr>
        <p:spPr>
          <a:xfrm>
            <a:off x="0" y="2939534"/>
            <a:ext cx="3317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>
                <a:solidFill>
                  <a:schemeClr val="bg1"/>
                </a:solidFill>
                <a:latin typeface="Century Gothic" panose="020B0502020202020204" pitchFamily="34" charset="0"/>
              </a:rPr>
              <a:t>Test Data Creation - OpenAI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AF4A0E88-E6C2-98B6-7860-B7D683ED8B07}"/>
              </a:ext>
            </a:extLst>
          </p:cNvPr>
          <p:cNvCxnSpPr>
            <a:cxnSpLocks/>
          </p:cNvCxnSpPr>
          <p:nvPr/>
        </p:nvCxnSpPr>
        <p:spPr>
          <a:xfrm>
            <a:off x="3547754" y="3118884"/>
            <a:ext cx="276484" cy="0"/>
          </a:xfrm>
          <a:prstGeom prst="line">
            <a:avLst/>
          </a:prstGeom>
          <a:ln w="19050"/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ubtitle 2">
            <a:extLst>
              <a:ext uri="{FF2B5EF4-FFF2-40B4-BE49-F238E27FC236}">
                <a16:creationId xmlns:a16="http://schemas.microsoft.com/office/drawing/2014/main" id="{52903E5C-90D3-4CC3-F777-9B4120490E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57331" y="441825"/>
            <a:ext cx="7064548" cy="4364087"/>
          </a:xfrm>
          <a:ln>
            <a:noFill/>
          </a:ln>
        </p:spPr>
        <p:txBody>
          <a:bodyPr>
            <a:noAutofit/>
          </a:bodyPr>
          <a:lstStyle/>
          <a:p>
            <a:pPr algn="l"/>
            <a:r>
              <a:rPr lang="en-US" sz="1400" b="1" dirty="0">
                <a:latin typeface="Century Gothic" panose="020B0502020202020204" pitchFamily="34" charset="0"/>
              </a:rPr>
              <a:t>Generative AI : </a:t>
            </a:r>
            <a:r>
              <a:rPr lang="en-US" sz="1400" b="1" i="1" dirty="0">
                <a:latin typeface="Century Gothic" panose="020B0502020202020204" pitchFamily="34" charset="0"/>
              </a:rPr>
              <a:t>Natural Language Processing to create Test Data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i="1" dirty="0">
                <a:latin typeface="Century Gothic" panose="020B0502020202020204" pitchFamily="34" charset="0"/>
              </a:rPr>
              <a:t>No Code required to create test data, after initial minimal setup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i="1" dirty="0">
                <a:latin typeface="Century Gothic" panose="020B0502020202020204" pitchFamily="34" charset="0"/>
              </a:rPr>
              <a:t>Automated Test Case generation using Natural Language commands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i="1" dirty="0">
                <a:latin typeface="Century Gothic" panose="020B0502020202020204" pitchFamily="34" charset="0"/>
              </a:rPr>
              <a:t>Data Augmentation on the go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i="1" dirty="0">
                <a:latin typeface="Century Gothic" panose="020B0502020202020204" pitchFamily="34" charset="0"/>
              </a:rPr>
              <a:t>Data formatting : JSON, CSV </a:t>
            </a:r>
            <a:r>
              <a:rPr lang="en-US" sz="1200" i="1" dirty="0" err="1">
                <a:latin typeface="Century Gothic" panose="020B0502020202020204" pitchFamily="34" charset="0"/>
              </a:rPr>
              <a:t>etc</a:t>
            </a:r>
            <a:endParaRPr lang="en-US" sz="1200" i="1" dirty="0">
              <a:latin typeface="Century Gothic" panose="020B0502020202020204" pitchFamily="34" charset="0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i="1" dirty="0">
                <a:latin typeface="Century Gothic" panose="020B0502020202020204" pitchFamily="34" charset="0"/>
              </a:rPr>
              <a:t>Edge Case Testing</a:t>
            </a:r>
          </a:p>
          <a:p>
            <a:pPr algn="l"/>
            <a:r>
              <a:rPr lang="en-US" sz="1200" i="1" dirty="0">
                <a:latin typeface="Century Gothic" panose="020B0502020202020204" pitchFamily="34" charset="0"/>
              </a:rPr>
              <a:t>	</a:t>
            </a:r>
            <a:br>
              <a:rPr lang="en-US" sz="1200" i="1" dirty="0">
                <a:latin typeface="Century Gothic" panose="020B0502020202020204" pitchFamily="34" charset="0"/>
              </a:rPr>
            </a:br>
            <a:r>
              <a:rPr lang="en-US" sz="1400" b="1" dirty="0">
                <a:latin typeface="Century Gothic" panose="020B0502020202020204" pitchFamily="34" charset="0"/>
              </a:rPr>
              <a:t>Roles and Behavior in OpenAI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1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Roles</a:t>
            </a:r>
            <a:r>
              <a:rPr lang="en-US" sz="1200" i="1" dirty="0">
                <a:latin typeface="Century Gothic" panose="020B0502020202020204" pitchFamily="34" charset="0"/>
              </a:rPr>
              <a:t> like </a:t>
            </a:r>
            <a:r>
              <a:rPr lang="en-US" sz="1200" b="1" i="1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System</a:t>
            </a:r>
            <a:r>
              <a:rPr lang="en-US" sz="1200" b="1" i="1" dirty="0">
                <a:latin typeface="Century Gothic" panose="020B0502020202020204" pitchFamily="34" charset="0"/>
              </a:rPr>
              <a:t>, </a:t>
            </a:r>
            <a:r>
              <a:rPr lang="en-US" sz="1200" b="1" i="1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User</a:t>
            </a:r>
            <a:r>
              <a:rPr lang="en-US" sz="1200" b="1" i="1" dirty="0">
                <a:latin typeface="Century Gothic" panose="020B0502020202020204" pitchFamily="34" charset="0"/>
              </a:rPr>
              <a:t>, </a:t>
            </a:r>
            <a:r>
              <a:rPr lang="en-US" sz="1200" b="1" i="1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Assistant</a:t>
            </a:r>
            <a:r>
              <a:rPr lang="en-US" sz="1200" b="1" i="1" dirty="0">
                <a:latin typeface="Century Gothic" panose="020B0502020202020204" pitchFamily="34" charset="0"/>
              </a:rPr>
              <a:t> </a:t>
            </a:r>
            <a:r>
              <a:rPr lang="en-US" sz="1200" i="1" dirty="0">
                <a:latin typeface="Century Gothic" panose="020B0502020202020204" pitchFamily="34" charset="0"/>
              </a:rPr>
              <a:t>etc. tailor the output of data creation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i="1" dirty="0">
                <a:latin typeface="Century Gothic" panose="020B0502020202020204" pitchFamily="34" charset="0"/>
              </a:rPr>
              <a:t>Behavior description guide the model's responses to ensure they align with the specific requirements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i="1" dirty="0">
                <a:latin typeface="Century Gothic" panose="020B0502020202020204" pitchFamily="34" charset="0"/>
              </a:rPr>
              <a:t>Maintains quality and Relevance</a:t>
            </a:r>
          </a:p>
          <a:p>
            <a:pPr algn="l"/>
            <a:endParaRPr lang="en-US" sz="1200" b="1" i="1" dirty="0">
              <a:latin typeface="Century Gothic" panose="020B0502020202020204" pitchFamily="34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FE97E88-1F44-928D-0452-12B235D9D5C2}"/>
              </a:ext>
            </a:extLst>
          </p:cNvPr>
          <p:cNvSpPr/>
          <p:nvPr/>
        </p:nvSpPr>
        <p:spPr>
          <a:xfrm>
            <a:off x="3317240" y="2915920"/>
            <a:ext cx="416560" cy="416560"/>
          </a:xfrm>
          <a:prstGeom prst="ellipse">
            <a:avLst/>
          </a:prstGeom>
          <a:ln>
            <a:noFill/>
          </a:ln>
          <a:effectLst>
            <a:glow rad="63500">
              <a:schemeClr val="accent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128D21E-F873-AA6A-2DA2-A1C1796EFC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0999" y="5865976"/>
            <a:ext cx="4572000" cy="883004"/>
          </a:xfrm>
          <a:prstGeom prst="round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ED65BCC-8D83-C912-50C6-E8D5F488AC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02815" y="3482408"/>
            <a:ext cx="2619064" cy="2278312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40481361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 descr="A digital globe with lights&#10;&#10;Description automatically generated with medium confidence">
            <a:extLst>
              <a:ext uri="{FF2B5EF4-FFF2-40B4-BE49-F238E27FC236}">
                <a16:creationId xmlns:a16="http://schemas.microsoft.com/office/drawing/2014/main" id="{4C8661D1-5583-D248-4A6C-C7A67D9273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10867" r="6549" b="17785"/>
          <a:stretch/>
        </p:blipFill>
        <p:spPr>
          <a:xfrm>
            <a:off x="-106348" y="0"/>
            <a:ext cx="12404696" cy="7090348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  <a:reflection blurRad="1270000" stA="45000" endPos="65000" dist="50800" dir="5400000" sy="-100000" algn="bl" rotWithShape="0"/>
          </a:effectLst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9EE1601C-1B95-75E8-D372-B1B67B607A34}"/>
              </a:ext>
            </a:extLst>
          </p:cNvPr>
          <p:cNvSpPr/>
          <p:nvPr/>
        </p:nvSpPr>
        <p:spPr>
          <a:xfrm>
            <a:off x="-1473200" y="762000"/>
            <a:ext cx="4998720" cy="4998720"/>
          </a:xfrm>
          <a:prstGeom prst="ellipse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accent1">
                  <a:alpha val="24000"/>
                  <a:lumMod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C17A1D4-F21D-4C14-224A-6D01C2A778BF}"/>
              </a:ext>
            </a:extLst>
          </p:cNvPr>
          <p:cNvSpPr/>
          <p:nvPr/>
        </p:nvSpPr>
        <p:spPr>
          <a:xfrm>
            <a:off x="817880" y="604520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7767FFE-E468-3DE3-90F6-F36EA2035948}"/>
              </a:ext>
            </a:extLst>
          </p:cNvPr>
          <p:cNvSpPr/>
          <p:nvPr/>
        </p:nvSpPr>
        <p:spPr>
          <a:xfrm>
            <a:off x="2402840" y="1143000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225593B-05AF-3413-6306-1CB5857063CA}"/>
              </a:ext>
            </a:extLst>
          </p:cNvPr>
          <p:cNvSpPr/>
          <p:nvPr/>
        </p:nvSpPr>
        <p:spPr>
          <a:xfrm>
            <a:off x="2260600" y="5105400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7CE6FA58-3223-F49F-F159-B5B645F5736F}"/>
              </a:ext>
            </a:extLst>
          </p:cNvPr>
          <p:cNvSpPr/>
          <p:nvPr/>
        </p:nvSpPr>
        <p:spPr>
          <a:xfrm>
            <a:off x="817880" y="5552440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4B2644F-A75F-3BC0-F3C6-99309AC25C95}"/>
              </a:ext>
            </a:extLst>
          </p:cNvPr>
          <p:cNvSpPr txBox="1"/>
          <p:nvPr/>
        </p:nvSpPr>
        <p:spPr>
          <a:xfrm>
            <a:off x="3857633" y="2979130"/>
            <a:ext cx="853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latin typeface="Century Gothic" panose="020B0502020202020204" pitchFamily="34" charset="0"/>
              </a:rPr>
              <a:t>UseCase-2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6395984-01DF-CD5D-4141-087127AECFFA}"/>
              </a:ext>
            </a:extLst>
          </p:cNvPr>
          <p:cNvSpPr txBox="1"/>
          <p:nvPr/>
        </p:nvSpPr>
        <p:spPr>
          <a:xfrm>
            <a:off x="1026160" y="6053425"/>
            <a:ext cx="853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UseCase-4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724A304-CF8B-7D5A-D947-734B78F8C71E}"/>
              </a:ext>
            </a:extLst>
          </p:cNvPr>
          <p:cNvSpPr txBox="1"/>
          <p:nvPr/>
        </p:nvSpPr>
        <p:spPr>
          <a:xfrm>
            <a:off x="2986414" y="1097280"/>
            <a:ext cx="853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UseCase-1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5C56484-A0CC-E019-EF13-5F26355C8986}"/>
              </a:ext>
            </a:extLst>
          </p:cNvPr>
          <p:cNvSpPr txBox="1"/>
          <p:nvPr/>
        </p:nvSpPr>
        <p:spPr>
          <a:xfrm>
            <a:off x="2694314" y="5530873"/>
            <a:ext cx="853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UseCase-3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BE9C8B8-2387-62A1-E253-42BC8F7B8F06}"/>
              </a:ext>
            </a:extLst>
          </p:cNvPr>
          <p:cNvSpPr txBox="1"/>
          <p:nvPr/>
        </p:nvSpPr>
        <p:spPr>
          <a:xfrm>
            <a:off x="1084403" y="204410"/>
            <a:ext cx="853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Approach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D21001A6-275A-DAAC-F7A1-5AEFE42AE375}"/>
              </a:ext>
            </a:extLst>
          </p:cNvPr>
          <p:cNvSpPr/>
          <p:nvPr/>
        </p:nvSpPr>
        <p:spPr>
          <a:xfrm>
            <a:off x="-1061720" y="1422400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FE7C41C-5B3E-8C3B-68F3-8C66502A1818}"/>
              </a:ext>
            </a:extLst>
          </p:cNvPr>
          <p:cNvSpPr txBox="1"/>
          <p:nvPr/>
        </p:nvSpPr>
        <p:spPr>
          <a:xfrm>
            <a:off x="-2035511" y="1097280"/>
            <a:ext cx="8534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Problem Statement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693F3E77-86FB-41E7-6F06-5761C1FFF6A0}"/>
              </a:ext>
            </a:extLst>
          </p:cNvPr>
          <p:cNvSpPr/>
          <p:nvPr/>
        </p:nvSpPr>
        <p:spPr>
          <a:xfrm>
            <a:off x="-1681480" y="3014472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EAB9333-8396-B170-C9CB-3BF4501ED8F1}"/>
              </a:ext>
            </a:extLst>
          </p:cNvPr>
          <p:cNvSpPr txBox="1"/>
          <p:nvPr/>
        </p:nvSpPr>
        <p:spPr>
          <a:xfrm>
            <a:off x="-2684279" y="3014472"/>
            <a:ext cx="853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Sources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9F84712F-2E36-7DDF-3559-BC8D7BF4644A}"/>
              </a:ext>
            </a:extLst>
          </p:cNvPr>
          <p:cNvSpPr/>
          <p:nvPr/>
        </p:nvSpPr>
        <p:spPr>
          <a:xfrm>
            <a:off x="-1069715" y="4849622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ECDC099-4E7D-7E9E-07D5-E03656AD4FDC}"/>
              </a:ext>
            </a:extLst>
          </p:cNvPr>
          <p:cNvSpPr txBox="1"/>
          <p:nvPr/>
        </p:nvSpPr>
        <p:spPr>
          <a:xfrm>
            <a:off x="-2102344" y="5171537"/>
            <a:ext cx="853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DEMO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396E234-4865-FE60-C6A2-B84F2E0FF6B4}"/>
              </a:ext>
            </a:extLst>
          </p:cNvPr>
          <p:cNvSpPr txBox="1"/>
          <p:nvPr/>
        </p:nvSpPr>
        <p:spPr>
          <a:xfrm>
            <a:off x="0" y="2939534"/>
            <a:ext cx="3317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>
                <a:solidFill>
                  <a:schemeClr val="bg1"/>
                </a:solidFill>
                <a:latin typeface="Century Gothic" panose="020B0502020202020204" pitchFamily="34" charset="0"/>
              </a:rPr>
              <a:t>Offer Campaign Simulation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AF4A0E88-E6C2-98B6-7860-B7D683ED8B07}"/>
              </a:ext>
            </a:extLst>
          </p:cNvPr>
          <p:cNvCxnSpPr>
            <a:cxnSpLocks/>
          </p:cNvCxnSpPr>
          <p:nvPr/>
        </p:nvCxnSpPr>
        <p:spPr>
          <a:xfrm>
            <a:off x="3547754" y="3118884"/>
            <a:ext cx="276484" cy="0"/>
          </a:xfrm>
          <a:prstGeom prst="line">
            <a:avLst/>
          </a:prstGeom>
          <a:ln w="19050"/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6FE97E88-1F44-928D-0452-12B235D9D5C2}"/>
              </a:ext>
            </a:extLst>
          </p:cNvPr>
          <p:cNvSpPr/>
          <p:nvPr/>
        </p:nvSpPr>
        <p:spPr>
          <a:xfrm>
            <a:off x="3317240" y="2915920"/>
            <a:ext cx="416560" cy="416560"/>
          </a:xfrm>
          <a:prstGeom prst="ellipse">
            <a:avLst/>
          </a:prstGeom>
          <a:ln>
            <a:noFill/>
          </a:ln>
          <a:effectLst>
            <a:glow rad="63500">
              <a:schemeClr val="accent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2D01125B-7EF4-8C6B-E8B0-3675B3DC5F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57331" y="441825"/>
            <a:ext cx="7064548" cy="4364087"/>
          </a:xfrm>
          <a:ln>
            <a:noFill/>
          </a:ln>
        </p:spPr>
        <p:txBody>
          <a:bodyPr>
            <a:noAutofit/>
          </a:bodyPr>
          <a:lstStyle/>
          <a:p>
            <a:pPr algn="l"/>
            <a:r>
              <a:rPr lang="en-US" sz="1400" b="1" dirty="0">
                <a:latin typeface="Century Gothic" panose="020B0502020202020204" pitchFamily="34" charset="0"/>
              </a:rPr>
              <a:t>Generative AI : </a:t>
            </a:r>
            <a:r>
              <a:rPr lang="en-US" sz="1400" b="1" i="1" dirty="0">
                <a:latin typeface="Century Gothic" panose="020B0502020202020204" pitchFamily="34" charset="0"/>
              </a:rPr>
              <a:t>Natural Language Processing to create Test Data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i="1" dirty="0">
                <a:latin typeface="Century Gothic" panose="020B0502020202020204" pitchFamily="34" charset="0"/>
              </a:rPr>
              <a:t>No Code required to create test data, after initial minimal setup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i="1" dirty="0">
                <a:latin typeface="Century Gothic" panose="020B0502020202020204" pitchFamily="34" charset="0"/>
              </a:rPr>
              <a:t>Automated Test Case generation using Natural Language commands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i="1" dirty="0">
                <a:latin typeface="Century Gothic" panose="020B0502020202020204" pitchFamily="34" charset="0"/>
              </a:rPr>
              <a:t>Data Augmentation on the go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i="1" dirty="0">
                <a:latin typeface="Century Gothic" panose="020B0502020202020204" pitchFamily="34" charset="0"/>
              </a:rPr>
              <a:t>Data formatting : JSON, CSV </a:t>
            </a:r>
            <a:r>
              <a:rPr lang="en-US" sz="1200" i="1" dirty="0" err="1">
                <a:latin typeface="Century Gothic" panose="020B0502020202020204" pitchFamily="34" charset="0"/>
              </a:rPr>
              <a:t>etc</a:t>
            </a:r>
            <a:endParaRPr lang="en-US" sz="1200" i="1" dirty="0">
              <a:latin typeface="Century Gothic" panose="020B0502020202020204" pitchFamily="34" charset="0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i="1" dirty="0">
                <a:latin typeface="Century Gothic" panose="020B0502020202020204" pitchFamily="34" charset="0"/>
              </a:rPr>
              <a:t>Edge Case Testing</a:t>
            </a:r>
          </a:p>
          <a:p>
            <a:pPr algn="l"/>
            <a:r>
              <a:rPr lang="en-US" sz="1200" i="1" dirty="0">
                <a:latin typeface="Century Gothic" panose="020B0502020202020204" pitchFamily="34" charset="0"/>
              </a:rPr>
              <a:t>	</a:t>
            </a:r>
            <a:br>
              <a:rPr lang="en-US" sz="1200" i="1" dirty="0">
                <a:latin typeface="Century Gothic" panose="020B0502020202020204" pitchFamily="34" charset="0"/>
              </a:rPr>
            </a:br>
            <a:r>
              <a:rPr lang="en-US" sz="1400" b="1" dirty="0">
                <a:latin typeface="Century Gothic" panose="020B0502020202020204" pitchFamily="34" charset="0"/>
              </a:rPr>
              <a:t>Roles and Behavior in OpenAI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1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Roles</a:t>
            </a:r>
            <a:r>
              <a:rPr lang="en-US" sz="1200" i="1" dirty="0">
                <a:latin typeface="Century Gothic" panose="020B0502020202020204" pitchFamily="34" charset="0"/>
              </a:rPr>
              <a:t> like </a:t>
            </a:r>
            <a:r>
              <a:rPr lang="en-US" sz="1200" b="1" i="1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System</a:t>
            </a:r>
            <a:r>
              <a:rPr lang="en-US" sz="1200" b="1" i="1" dirty="0">
                <a:latin typeface="Century Gothic" panose="020B0502020202020204" pitchFamily="34" charset="0"/>
              </a:rPr>
              <a:t>, </a:t>
            </a:r>
            <a:r>
              <a:rPr lang="en-US" sz="1200" b="1" i="1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User</a:t>
            </a:r>
            <a:r>
              <a:rPr lang="en-US" sz="1200" b="1" i="1" dirty="0">
                <a:latin typeface="Century Gothic" panose="020B0502020202020204" pitchFamily="34" charset="0"/>
              </a:rPr>
              <a:t>, </a:t>
            </a:r>
            <a:r>
              <a:rPr lang="en-US" sz="1200" b="1" i="1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Assistant</a:t>
            </a:r>
            <a:r>
              <a:rPr lang="en-US" sz="1200" b="1" i="1" dirty="0">
                <a:latin typeface="Century Gothic" panose="020B0502020202020204" pitchFamily="34" charset="0"/>
              </a:rPr>
              <a:t> </a:t>
            </a:r>
            <a:r>
              <a:rPr lang="en-US" sz="1200" i="1" dirty="0">
                <a:latin typeface="Century Gothic" panose="020B0502020202020204" pitchFamily="34" charset="0"/>
              </a:rPr>
              <a:t>etc., tailor the output of data creation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i="1" dirty="0">
                <a:latin typeface="Century Gothic" panose="020B0502020202020204" pitchFamily="34" charset="0"/>
              </a:rPr>
              <a:t>Behavior description guide the model's responses to ensure they align with the specific requirements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i="1" dirty="0">
                <a:latin typeface="Century Gothic" panose="020B0502020202020204" pitchFamily="34" charset="0"/>
              </a:rPr>
              <a:t>Maintains quality and Relevance</a:t>
            </a:r>
          </a:p>
          <a:p>
            <a:pPr algn="l"/>
            <a:endParaRPr lang="en-US" sz="1200" b="1" i="1" dirty="0">
              <a:latin typeface="Century Gothic" panose="020B0502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2DFE471-728E-228D-8A5F-2837FA9741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66269" y="5969000"/>
            <a:ext cx="4572000" cy="776844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16202538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 descr="A digital globe with lights&#10;&#10;Description automatically generated with medium confidence">
            <a:extLst>
              <a:ext uri="{FF2B5EF4-FFF2-40B4-BE49-F238E27FC236}">
                <a16:creationId xmlns:a16="http://schemas.microsoft.com/office/drawing/2014/main" id="{4C8661D1-5583-D248-4A6C-C7A67D9273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10867" r="6549" b="17785"/>
          <a:stretch/>
        </p:blipFill>
        <p:spPr>
          <a:xfrm>
            <a:off x="-106348" y="-204039"/>
            <a:ext cx="12404696" cy="7090348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  <a:reflection blurRad="1270000" stA="45000" endPos="65000" dist="50800" dir="5400000" sy="-100000" algn="bl" rotWithShape="0"/>
          </a:effectLst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9EE1601C-1B95-75E8-D372-B1B67B607A34}"/>
              </a:ext>
            </a:extLst>
          </p:cNvPr>
          <p:cNvSpPr/>
          <p:nvPr/>
        </p:nvSpPr>
        <p:spPr>
          <a:xfrm>
            <a:off x="-1473200" y="762000"/>
            <a:ext cx="4998720" cy="4998720"/>
          </a:xfrm>
          <a:prstGeom prst="ellipse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accent1">
                  <a:alpha val="24000"/>
                  <a:lumMod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C17A1D4-F21D-4C14-224A-6D01C2A778BF}"/>
              </a:ext>
            </a:extLst>
          </p:cNvPr>
          <p:cNvSpPr/>
          <p:nvPr/>
        </p:nvSpPr>
        <p:spPr>
          <a:xfrm>
            <a:off x="817880" y="604520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7767FFE-E468-3DE3-90F6-F36EA2035948}"/>
              </a:ext>
            </a:extLst>
          </p:cNvPr>
          <p:cNvSpPr/>
          <p:nvPr/>
        </p:nvSpPr>
        <p:spPr>
          <a:xfrm>
            <a:off x="2402840" y="1143000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225593B-05AF-3413-6306-1CB5857063CA}"/>
              </a:ext>
            </a:extLst>
          </p:cNvPr>
          <p:cNvSpPr/>
          <p:nvPr/>
        </p:nvSpPr>
        <p:spPr>
          <a:xfrm>
            <a:off x="2260600" y="5105400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7CE6FA58-3223-F49F-F159-B5B645F5736F}"/>
              </a:ext>
            </a:extLst>
          </p:cNvPr>
          <p:cNvSpPr/>
          <p:nvPr/>
        </p:nvSpPr>
        <p:spPr>
          <a:xfrm>
            <a:off x="817880" y="5552440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4B2644F-A75F-3BC0-F3C6-99309AC25C95}"/>
              </a:ext>
            </a:extLst>
          </p:cNvPr>
          <p:cNvSpPr txBox="1"/>
          <p:nvPr/>
        </p:nvSpPr>
        <p:spPr>
          <a:xfrm>
            <a:off x="3857633" y="2979130"/>
            <a:ext cx="853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latin typeface="Century Gothic" panose="020B0502020202020204" pitchFamily="34" charset="0"/>
              </a:rPr>
              <a:t>UseCase-3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6395984-01DF-CD5D-4141-087127AECFFA}"/>
              </a:ext>
            </a:extLst>
          </p:cNvPr>
          <p:cNvSpPr txBox="1"/>
          <p:nvPr/>
        </p:nvSpPr>
        <p:spPr>
          <a:xfrm>
            <a:off x="1026160" y="6053425"/>
            <a:ext cx="853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DEMO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724A304-CF8B-7D5A-D947-734B78F8C71E}"/>
              </a:ext>
            </a:extLst>
          </p:cNvPr>
          <p:cNvSpPr txBox="1"/>
          <p:nvPr/>
        </p:nvSpPr>
        <p:spPr>
          <a:xfrm>
            <a:off x="2986414" y="1097280"/>
            <a:ext cx="853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UseCase-2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5C56484-A0CC-E019-EF13-5F26355C8986}"/>
              </a:ext>
            </a:extLst>
          </p:cNvPr>
          <p:cNvSpPr txBox="1"/>
          <p:nvPr/>
        </p:nvSpPr>
        <p:spPr>
          <a:xfrm>
            <a:off x="2694314" y="5530873"/>
            <a:ext cx="853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UseCase-4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BE9C8B8-2387-62A1-E253-42BC8F7B8F06}"/>
              </a:ext>
            </a:extLst>
          </p:cNvPr>
          <p:cNvSpPr txBox="1"/>
          <p:nvPr/>
        </p:nvSpPr>
        <p:spPr>
          <a:xfrm>
            <a:off x="1084403" y="204410"/>
            <a:ext cx="853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UseCase-1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D21001A6-275A-DAAC-F7A1-5AEFE42AE375}"/>
              </a:ext>
            </a:extLst>
          </p:cNvPr>
          <p:cNvSpPr/>
          <p:nvPr/>
        </p:nvSpPr>
        <p:spPr>
          <a:xfrm>
            <a:off x="-1061720" y="1422400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FE7C41C-5B3E-8C3B-68F3-8C66502A1818}"/>
              </a:ext>
            </a:extLst>
          </p:cNvPr>
          <p:cNvSpPr txBox="1"/>
          <p:nvPr/>
        </p:nvSpPr>
        <p:spPr>
          <a:xfrm>
            <a:off x="-2035511" y="1097280"/>
            <a:ext cx="853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Approach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693F3E77-86FB-41E7-6F06-5761C1FFF6A0}"/>
              </a:ext>
            </a:extLst>
          </p:cNvPr>
          <p:cNvSpPr/>
          <p:nvPr/>
        </p:nvSpPr>
        <p:spPr>
          <a:xfrm>
            <a:off x="-1681480" y="3014472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EAB9333-8396-B170-C9CB-3BF4501ED8F1}"/>
              </a:ext>
            </a:extLst>
          </p:cNvPr>
          <p:cNvSpPr txBox="1"/>
          <p:nvPr/>
        </p:nvSpPr>
        <p:spPr>
          <a:xfrm>
            <a:off x="-2684279" y="3014472"/>
            <a:ext cx="8534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Problem Statement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9F84712F-2E36-7DDF-3559-BC8D7BF4644A}"/>
              </a:ext>
            </a:extLst>
          </p:cNvPr>
          <p:cNvSpPr/>
          <p:nvPr/>
        </p:nvSpPr>
        <p:spPr>
          <a:xfrm>
            <a:off x="-1069715" y="4849622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ECDC099-4E7D-7E9E-07D5-E03656AD4FDC}"/>
              </a:ext>
            </a:extLst>
          </p:cNvPr>
          <p:cNvSpPr txBox="1"/>
          <p:nvPr/>
        </p:nvSpPr>
        <p:spPr>
          <a:xfrm>
            <a:off x="-2102344" y="5171537"/>
            <a:ext cx="853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Sources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396E234-4865-FE60-C6A2-B84F2E0FF6B4}"/>
              </a:ext>
            </a:extLst>
          </p:cNvPr>
          <p:cNvSpPr txBox="1"/>
          <p:nvPr/>
        </p:nvSpPr>
        <p:spPr>
          <a:xfrm>
            <a:off x="0" y="2939534"/>
            <a:ext cx="3317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>
                <a:solidFill>
                  <a:schemeClr val="bg1"/>
                </a:solidFill>
                <a:latin typeface="Century Gothic" panose="020B0502020202020204" pitchFamily="34" charset="0"/>
              </a:rPr>
              <a:t>Generative AI Based IVR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AF4A0E88-E6C2-98B6-7860-B7D683ED8B07}"/>
              </a:ext>
            </a:extLst>
          </p:cNvPr>
          <p:cNvCxnSpPr>
            <a:cxnSpLocks/>
          </p:cNvCxnSpPr>
          <p:nvPr/>
        </p:nvCxnSpPr>
        <p:spPr>
          <a:xfrm>
            <a:off x="3547754" y="3118884"/>
            <a:ext cx="276484" cy="0"/>
          </a:xfrm>
          <a:prstGeom prst="line">
            <a:avLst/>
          </a:prstGeom>
          <a:ln w="19050"/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6FE97E88-1F44-928D-0452-12B235D9D5C2}"/>
              </a:ext>
            </a:extLst>
          </p:cNvPr>
          <p:cNvSpPr/>
          <p:nvPr/>
        </p:nvSpPr>
        <p:spPr>
          <a:xfrm>
            <a:off x="3317240" y="2915920"/>
            <a:ext cx="416560" cy="416560"/>
          </a:xfrm>
          <a:prstGeom prst="ellipse">
            <a:avLst/>
          </a:prstGeom>
          <a:ln>
            <a:noFill/>
          </a:ln>
          <a:effectLst>
            <a:glow rad="63500">
              <a:schemeClr val="accent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07C42988-B3DF-9495-E120-CC13B77B1D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57331" y="441825"/>
            <a:ext cx="7064548" cy="4364087"/>
          </a:xfrm>
          <a:ln>
            <a:noFill/>
          </a:ln>
        </p:spPr>
        <p:txBody>
          <a:bodyPr>
            <a:noAutofit/>
          </a:bodyPr>
          <a:lstStyle/>
          <a:p>
            <a:pPr algn="l"/>
            <a:r>
              <a:rPr lang="en-US" sz="1400" b="1" dirty="0">
                <a:latin typeface="Century Gothic" panose="020B0502020202020204" pitchFamily="34" charset="0"/>
              </a:rPr>
              <a:t>Generative AI : </a:t>
            </a:r>
            <a:r>
              <a:rPr lang="en-US" sz="1400" b="1" i="1" dirty="0">
                <a:latin typeface="Century Gothic" panose="020B0502020202020204" pitchFamily="34" charset="0"/>
              </a:rPr>
              <a:t>Natural Language Processing to create Test Data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i="1" dirty="0">
                <a:latin typeface="Century Gothic" panose="020B0502020202020204" pitchFamily="34" charset="0"/>
              </a:rPr>
              <a:t>No Code required to create test data, after initial minimal setup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i="1" dirty="0">
                <a:latin typeface="Century Gothic" panose="020B0502020202020204" pitchFamily="34" charset="0"/>
              </a:rPr>
              <a:t>Automated Test Case generation using Natural Language commands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i="1" dirty="0">
                <a:latin typeface="Century Gothic" panose="020B0502020202020204" pitchFamily="34" charset="0"/>
              </a:rPr>
              <a:t>Data Augmentation on the go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i="1" dirty="0">
                <a:latin typeface="Century Gothic" panose="020B0502020202020204" pitchFamily="34" charset="0"/>
              </a:rPr>
              <a:t>Data formatting : JSON, CSV </a:t>
            </a:r>
            <a:r>
              <a:rPr lang="en-US" sz="1200" i="1" dirty="0" err="1">
                <a:latin typeface="Century Gothic" panose="020B0502020202020204" pitchFamily="34" charset="0"/>
              </a:rPr>
              <a:t>etc</a:t>
            </a:r>
            <a:endParaRPr lang="en-US" sz="1200" i="1" dirty="0">
              <a:latin typeface="Century Gothic" panose="020B0502020202020204" pitchFamily="34" charset="0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i="1" dirty="0">
                <a:latin typeface="Century Gothic" panose="020B0502020202020204" pitchFamily="34" charset="0"/>
              </a:rPr>
              <a:t>Edge Case Testing</a:t>
            </a:r>
          </a:p>
          <a:p>
            <a:pPr algn="l"/>
            <a:r>
              <a:rPr lang="en-US" sz="1200" i="1" dirty="0">
                <a:latin typeface="Century Gothic" panose="020B0502020202020204" pitchFamily="34" charset="0"/>
              </a:rPr>
              <a:t>	</a:t>
            </a:r>
            <a:br>
              <a:rPr lang="en-US" sz="1200" i="1" dirty="0">
                <a:latin typeface="Century Gothic" panose="020B0502020202020204" pitchFamily="34" charset="0"/>
              </a:rPr>
            </a:br>
            <a:r>
              <a:rPr lang="en-US" sz="1400" b="1" dirty="0">
                <a:latin typeface="Century Gothic" panose="020B0502020202020204" pitchFamily="34" charset="0"/>
              </a:rPr>
              <a:t>Roles and Behavior in OpenAI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1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Roles</a:t>
            </a:r>
            <a:r>
              <a:rPr lang="en-US" sz="1200" i="1" dirty="0">
                <a:latin typeface="Century Gothic" panose="020B0502020202020204" pitchFamily="34" charset="0"/>
              </a:rPr>
              <a:t> like </a:t>
            </a:r>
            <a:r>
              <a:rPr lang="en-US" sz="1200" b="1" i="1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System</a:t>
            </a:r>
            <a:r>
              <a:rPr lang="en-US" sz="1200" b="1" i="1" dirty="0">
                <a:latin typeface="Century Gothic" panose="020B0502020202020204" pitchFamily="34" charset="0"/>
              </a:rPr>
              <a:t>, </a:t>
            </a:r>
            <a:r>
              <a:rPr lang="en-US" sz="1200" b="1" i="1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User</a:t>
            </a:r>
            <a:r>
              <a:rPr lang="en-US" sz="1200" b="1" i="1" dirty="0">
                <a:latin typeface="Century Gothic" panose="020B0502020202020204" pitchFamily="34" charset="0"/>
              </a:rPr>
              <a:t>, </a:t>
            </a:r>
            <a:r>
              <a:rPr lang="en-US" sz="1200" b="1" i="1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Assistant</a:t>
            </a:r>
            <a:r>
              <a:rPr lang="en-US" sz="1200" b="1" i="1" dirty="0">
                <a:latin typeface="Century Gothic" panose="020B0502020202020204" pitchFamily="34" charset="0"/>
              </a:rPr>
              <a:t> </a:t>
            </a:r>
            <a:r>
              <a:rPr lang="en-US" sz="1200" i="1" dirty="0">
                <a:latin typeface="Century Gothic" panose="020B0502020202020204" pitchFamily="34" charset="0"/>
              </a:rPr>
              <a:t>etc. tailor the output of data creation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i="1" dirty="0">
                <a:latin typeface="Century Gothic" panose="020B0502020202020204" pitchFamily="34" charset="0"/>
              </a:rPr>
              <a:t>Behavior description guide the model's responses to ensure they align with the specific requirements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i="1" dirty="0">
                <a:latin typeface="Century Gothic" panose="020B0502020202020204" pitchFamily="34" charset="0"/>
              </a:rPr>
              <a:t>Maintains quality and Relevance</a:t>
            </a:r>
          </a:p>
          <a:p>
            <a:pPr algn="l"/>
            <a:endParaRPr lang="en-US" sz="1200" b="1" i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52570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 descr="A digital globe with lights&#10;&#10;Description automatically generated with medium confidence">
            <a:extLst>
              <a:ext uri="{FF2B5EF4-FFF2-40B4-BE49-F238E27FC236}">
                <a16:creationId xmlns:a16="http://schemas.microsoft.com/office/drawing/2014/main" id="{4C8661D1-5583-D248-4A6C-C7A67D9273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10867" r="6549" b="17785"/>
          <a:stretch/>
        </p:blipFill>
        <p:spPr>
          <a:xfrm>
            <a:off x="0" y="-54906"/>
            <a:ext cx="12404696" cy="7090348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  <a:reflection blurRad="1270000" stA="45000" endPos="65000" dist="50800" dir="5400000" sy="-100000" algn="bl" rotWithShape="0"/>
          </a:effectLst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9EE1601C-1B95-75E8-D372-B1B67B607A34}"/>
              </a:ext>
            </a:extLst>
          </p:cNvPr>
          <p:cNvSpPr/>
          <p:nvPr/>
        </p:nvSpPr>
        <p:spPr>
          <a:xfrm>
            <a:off x="-1473200" y="762000"/>
            <a:ext cx="4998720" cy="4998720"/>
          </a:xfrm>
          <a:prstGeom prst="ellipse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accent1">
                  <a:alpha val="24000"/>
                  <a:lumMod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C17A1D4-F21D-4C14-224A-6D01C2A778BF}"/>
              </a:ext>
            </a:extLst>
          </p:cNvPr>
          <p:cNvSpPr/>
          <p:nvPr/>
        </p:nvSpPr>
        <p:spPr>
          <a:xfrm>
            <a:off x="817880" y="604520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7767FFE-E468-3DE3-90F6-F36EA2035948}"/>
              </a:ext>
            </a:extLst>
          </p:cNvPr>
          <p:cNvSpPr/>
          <p:nvPr/>
        </p:nvSpPr>
        <p:spPr>
          <a:xfrm>
            <a:off x="2402840" y="1143000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225593B-05AF-3413-6306-1CB5857063CA}"/>
              </a:ext>
            </a:extLst>
          </p:cNvPr>
          <p:cNvSpPr/>
          <p:nvPr/>
        </p:nvSpPr>
        <p:spPr>
          <a:xfrm>
            <a:off x="2260600" y="5105400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7CE6FA58-3223-F49F-F159-B5B645F5736F}"/>
              </a:ext>
            </a:extLst>
          </p:cNvPr>
          <p:cNvSpPr/>
          <p:nvPr/>
        </p:nvSpPr>
        <p:spPr>
          <a:xfrm>
            <a:off x="817880" y="5552440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4B2644F-A75F-3BC0-F3C6-99309AC25C95}"/>
              </a:ext>
            </a:extLst>
          </p:cNvPr>
          <p:cNvSpPr txBox="1"/>
          <p:nvPr/>
        </p:nvSpPr>
        <p:spPr>
          <a:xfrm>
            <a:off x="3857633" y="2979130"/>
            <a:ext cx="853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latin typeface="Century Gothic" panose="020B0502020202020204" pitchFamily="34" charset="0"/>
              </a:rPr>
              <a:t>UseCase-4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6395984-01DF-CD5D-4141-087127AECFFA}"/>
              </a:ext>
            </a:extLst>
          </p:cNvPr>
          <p:cNvSpPr txBox="1"/>
          <p:nvPr/>
        </p:nvSpPr>
        <p:spPr>
          <a:xfrm>
            <a:off x="1026160" y="6053425"/>
            <a:ext cx="853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Sources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724A304-CF8B-7D5A-D947-734B78F8C71E}"/>
              </a:ext>
            </a:extLst>
          </p:cNvPr>
          <p:cNvSpPr txBox="1"/>
          <p:nvPr/>
        </p:nvSpPr>
        <p:spPr>
          <a:xfrm>
            <a:off x="2986414" y="1097280"/>
            <a:ext cx="853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UseCase-3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5C56484-A0CC-E019-EF13-5F26355C8986}"/>
              </a:ext>
            </a:extLst>
          </p:cNvPr>
          <p:cNvSpPr txBox="1"/>
          <p:nvPr/>
        </p:nvSpPr>
        <p:spPr>
          <a:xfrm>
            <a:off x="2694314" y="5530873"/>
            <a:ext cx="853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DEMO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BE9C8B8-2387-62A1-E253-42BC8F7B8F06}"/>
              </a:ext>
            </a:extLst>
          </p:cNvPr>
          <p:cNvSpPr txBox="1"/>
          <p:nvPr/>
        </p:nvSpPr>
        <p:spPr>
          <a:xfrm>
            <a:off x="1084403" y="204410"/>
            <a:ext cx="853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UseCase-2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D21001A6-275A-DAAC-F7A1-5AEFE42AE375}"/>
              </a:ext>
            </a:extLst>
          </p:cNvPr>
          <p:cNvSpPr/>
          <p:nvPr/>
        </p:nvSpPr>
        <p:spPr>
          <a:xfrm>
            <a:off x="-1061720" y="1422400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FE7C41C-5B3E-8C3B-68F3-8C66502A1818}"/>
              </a:ext>
            </a:extLst>
          </p:cNvPr>
          <p:cNvSpPr txBox="1"/>
          <p:nvPr/>
        </p:nvSpPr>
        <p:spPr>
          <a:xfrm>
            <a:off x="-2035511" y="1097280"/>
            <a:ext cx="853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UseCase-1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693F3E77-86FB-41E7-6F06-5761C1FFF6A0}"/>
              </a:ext>
            </a:extLst>
          </p:cNvPr>
          <p:cNvSpPr/>
          <p:nvPr/>
        </p:nvSpPr>
        <p:spPr>
          <a:xfrm>
            <a:off x="-1681480" y="3014472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EAB9333-8396-B170-C9CB-3BF4501ED8F1}"/>
              </a:ext>
            </a:extLst>
          </p:cNvPr>
          <p:cNvSpPr txBox="1"/>
          <p:nvPr/>
        </p:nvSpPr>
        <p:spPr>
          <a:xfrm>
            <a:off x="-2684279" y="3014472"/>
            <a:ext cx="853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Approach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9F84712F-2E36-7DDF-3559-BC8D7BF4644A}"/>
              </a:ext>
            </a:extLst>
          </p:cNvPr>
          <p:cNvSpPr/>
          <p:nvPr/>
        </p:nvSpPr>
        <p:spPr>
          <a:xfrm>
            <a:off x="-1069715" y="4849622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ECDC099-4E7D-7E9E-07D5-E03656AD4FDC}"/>
              </a:ext>
            </a:extLst>
          </p:cNvPr>
          <p:cNvSpPr txBox="1"/>
          <p:nvPr/>
        </p:nvSpPr>
        <p:spPr>
          <a:xfrm>
            <a:off x="-2102344" y="5171537"/>
            <a:ext cx="8534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Problem Statement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396E234-4865-FE60-C6A2-B84F2E0FF6B4}"/>
              </a:ext>
            </a:extLst>
          </p:cNvPr>
          <p:cNvSpPr txBox="1"/>
          <p:nvPr/>
        </p:nvSpPr>
        <p:spPr>
          <a:xfrm>
            <a:off x="0" y="2939534"/>
            <a:ext cx="3317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>
                <a:solidFill>
                  <a:schemeClr val="bg1"/>
                </a:solidFill>
                <a:latin typeface="Century Gothic" panose="020B0502020202020204" pitchFamily="34" charset="0"/>
              </a:rPr>
              <a:t>Check Password Strength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AF4A0E88-E6C2-98B6-7860-B7D683ED8B07}"/>
              </a:ext>
            </a:extLst>
          </p:cNvPr>
          <p:cNvCxnSpPr>
            <a:cxnSpLocks/>
          </p:cNvCxnSpPr>
          <p:nvPr/>
        </p:nvCxnSpPr>
        <p:spPr>
          <a:xfrm>
            <a:off x="3547754" y="3118884"/>
            <a:ext cx="276484" cy="0"/>
          </a:xfrm>
          <a:prstGeom prst="line">
            <a:avLst/>
          </a:prstGeom>
          <a:ln w="19050"/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6FE97E88-1F44-928D-0452-12B235D9D5C2}"/>
              </a:ext>
            </a:extLst>
          </p:cNvPr>
          <p:cNvSpPr/>
          <p:nvPr/>
        </p:nvSpPr>
        <p:spPr>
          <a:xfrm>
            <a:off x="3317240" y="2915920"/>
            <a:ext cx="416560" cy="416560"/>
          </a:xfrm>
          <a:prstGeom prst="ellipse">
            <a:avLst/>
          </a:prstGeom>
          <a:ln>
            <a:noFill/>
          </a:ln>
          <a:effectLst>
            <a:glow rad="63500">
              <a:schemeClr val="accent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996DF61E-D18B-167F-B753-22A581E701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57331" y="441825"/>
            <a:ext cx="7064548" cy="4364087"/>
          </a:xfrm>
          <a:ln>
            <a:noFill/>
          </a:ln>
        </p:spPr>
        <p:txBody>
          <a:bodyPr>
            <a:noAutofit/>
          </a:bodyPr>
          <a:lstStyle/>
          <a:p>
            <a:pPr algn="l"/>
            <a:r>
              <a:rPr lang="en-US" sz="1400" b="1" dirty="0">
                <a:latin typeface="Century Gothic" panose="020B0502020202020204" pitchFamily="34" charset="0"/>
              </a:rPr>
              <a:t>Generative AI : </a:t>
            </a:r>
            <a:r>
              <a:rPr lang="en-US" sz="1400" b="1" i="1" dirty="0">
                <a:latin typeface="Century Gothic" panose="020B0502020202020204" pitchFamily="34" charset="0"/>
              </a:rPr>
              <a:t>Natural Language Processing to create Test Data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i="1" dirty="0">
                <a:latin typeface="Century Gothic" panose="020B0502020202020204" pitchFamily="34" charset="0"/>
              </a:rPr>
              <a:t>No Code required to create test data, after initial minimal setup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i="1" dirty="0">
                <a:latin typeface="Century Gothic" panose="020B0502020202020204" pitchFamily="34" charset="0"/>
              </a:rPr>
              <a:t>Automated Test Case generation using Natural Language commands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i="1" dirty="0">
                <a:latin typeface="Century Gothic" panose="020B0502020202020204" pitchFamily="34" charset="0"/>
              </a:rPr>
              <a:t>Data Augmentation on the go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i="1" dirty="0">
                <a:latin typeface="Century Gothic" panose="020B0502020202020204" pitchFamily="34" charset="0"/>
              </a:rPr>
              <a:t>Data formatting : JSON, CSV </a:t>
            </a:r>
            <a:r>
              <a:rPr lang="en-US" sz="1200" i="1" dirty="0" err="1">
                <a:latin typeface="Century Gothic" panose="020B0502020202020204" pitchFamily="34" charset="0"/>
              </a:rPr>
              <a:t>etc</a:t>
            </a:r>
            <a:endParaRPr lang="en-US" sz="1200" i="1" dirty="0">
              <a:latin typeface="Century Gothic" panose="020B0502020202020204" pitchFamily="34" charset="0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i="1" dirty="0">
                <a:latin typeface="Century Gothic" panose="020B0502020202020204" pitchFamily="34" charset="0"/>
              </a:rPr>
              <a:t>Edge Case Testing</a:t>
            </a:r>
          </a:p>
          <a:p>
            <a:pPr algn="l"/>
            <a:r>
              <a:rPr lang="en-US" sz="1200" i="1" dirty="0">
                <a:latin typeface="Century Gothic" panose="020B0502020202020204" pitchFamily="34" charset="0"/>
              </a:rPr>
              <a:t>	</a:t>
            </a:r>
            <a:br>
              <a:rPr lang="en-US" sz="1200" i="1" dirty="0">
                <a:latin typeface="Century Gothic" panose="020B0502020202020204" pitchFamily="34" charset="0"/>
              </a:rPr>
            </a:br>
            <a:r>
              <a:rPr lang="en-US" sz="1400" b="1" dirty="0">
                <a:latin typeface="Century Gothic" panose="020B0502020202020204" pitchFamily="34" charset="0"/>
              </a:rPr>
              <a:t>Roles and Behavior in OpenAI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b="1" i="1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Roles</a:t>
            </a:r>
            <a:r>
              <a:rPr lang="en-US" sz="1200" i="1" dirty="0">
                <a:latin typeface="Century Gothic" panose="020B0502020202020204" pitchFamily="34" charset="0"/>
              </a:rPr>
              <a:t> like </a:t>
            </a:r>
            <a:r>
              <a:rPr lang="en-US" sz="1200" b="1" i="1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System</a:t>
            </a:r>
            <a:r>
              <a:rPr lang="en-US" sz="1200" b="1" i="1" dirty="0">
                <a:latin typeface="Century Gothic" panose="020B0502020202020204" pitchFamily="34" charset="0"/>
              </a:rPr>
              <a:t>, </a:t>
            </a:r>
            <a:r>
              <a:rPr lang="en-US" sz="1200" b="1" i="1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User</a:t>
            </a:r>
            <a:r>
              <a:rPr lang="en-US" sz="1200" b="1" i="1" dirty="0">
                <a:latin typeface="Century Gothic" panose="020B0502020202020204" pitchFamily="34" charset="0"/>
              </a:rPr>
              <a:t>, </a:t>
            </a:r>
            <a:r>
              <a:rPr lang="en-US" sz="1200" b="1" i="1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Assistant</a:t>
            </a:r>
            <a:r>
              <a:rPr lang="en-US" sz="1200" b="1" i="1" dirty="0">
                <a:latin typeface="Century Gothic" panose="020B0502020202020204" pitchFamily="34" charset="0"/>
              </a:rPr>
              <a:t> </a:t>
            </a:r>
            <a:r>
              <a:rPr lang="en-US" sz="1200" i="1" dirty="0">
                <a:latin typeface="Century Gothic" panose="020B0502020202020204" pitchFamily="34" charset="0"/>
              </a:rPr>
              <a:t>etc. tailor the output of data creation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i="1" dirty="0">
                <a:latin typeface="Century Gothic" panose="020B0502020202020204" pitchFamily="34" charset="0"/>
              </a:rPr>
              <a:t>Behavior description guide the model's responses to ensure they align with the specific requirements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i="1" dirty="0">
                <a:latin typeface="Century Gothic" panose="020B0502020202020204" pitchFamily="34" charset="0"/>
              </a:rPr>
              <a:t>Maintains quality and Relevance</a:t>
            </a:r>
          </a:p>
          <a:p>
            <a:pPr algn="l"/>
            <a:endParaRPr lang="en-US" sz="1200" b="1" i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50354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 descr="A digital globe with lights&#10;&#10;Description automatically generated with medium confidence">
            <a:extLst>
              <a:ext uri="{FF2B5EF4-FFF2-40B4-BE49-F238E27FC236}">
                <a16:creationId xmlns:a16="http://schemas.microsoft.com/office/drawing/2014/main" id="{4C8661D1-5583-D248-4A6C-C7A67D9273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10867" r="6549" b="17785"/>
          <a:stretch/>
        </p:blipFill>
        <p:spPr>
          <a:xfrm>
            <a:off x="-212696" y="-116174"/>
            <a:ext cx="12404696" cy="7090348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  <a:reflection blurRad="1270000" stA="45000" endPos="65000" dist="50800" dir="5400000" sy="-100000" algn="bl" rotWithShape="0"/>
          </a:effectLst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9EE1601C-1B95-75E8-D372-B1B67B607A34}"/>
              </a:ext>
            </a:extLst>
          </p:cNvPr>
          <p:cNvSpPr/>
          <p:nvPr/>
        </p:nvSpPr>
        <p:spPr>
          <a:xfrm>
            <a:off x="-1473200" y="762000"/>
            <a:ext cx="4998720" cy="4998720"/>
          </a:xfrm>
          <a:prstGeom prst="ellipse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accent1">
                  <a:alpha val="24000"/>
                  <a:lumMod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C17A1D4-F21D-4C14-224A-6D01C2A778BF}"/>
              </a:ext>
            </a:extLst>
          </p:cNvPr>
          <p:cNvSpPr/>
          <p:nvPr/>
        </p:nvSpPr>
        <p:spPr>
          <a:xfrm>
            <a:off x="817880" y="604520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7767FFE-E468-3DE3-90F6-F36EA2035948}"/>
              </a:ext>
            </a:extLst>
          </p:cNvPr>
          <p:cNvSpPr/>
          <p:nvPr/>
        </p:nvSpPr>
        <p:spPr>
          <a:xfrm>
            <a:off x="2402840" y="1143000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225593B-05AF-3413-6306-1CB5857063CA}"/>
              </a:ext>
            </a:extLst>
          </p:cNvPr>
          <p:cNvSpPr/>
          <p:nvPr/>
        </p:nvSpPr>
        <p:spPr>
          <a:xfrm>
            <a:off x="2260600" y="5105400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7CE6FA58-3223-F49F-F159-B5B645F5736F}"/>
              </a:ext>
            </a:extLst>
          </p:cNvPr>
          <p:cNvSpPr/>
          <p:nvPr/>
        </p:nvSpPr>
        <p:spPr>
          <a:xfrm>
            <a:off x="817880" y="5552440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4B2644F-A75F-3BC0-F3C6-99309AC25C95}"/>
              </a:ext>
            </a:extLst>
          </p:cNvPr>
          <p:cNvSpPr txBox="1"/>
          <p:nvPr/>
        </p:nvSpPr>
        <p:spPr>
          <a:xfrm>
            <a:off x="3857633" y="2979130"/>
            <a:ext cx="853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latin typeface="Century Gothic" panose="020B0502020202020204" pitchFamily="34" charset="0"/>
              </a:rPr>
              <a:t>DEMO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6395984-01DF-CD5D-4141-087127AECFFA}"/>
              </a:ext>
            </a:extLst>
          </p:cNvPr>
          <p:cNvSpPr txBox="1"/>
          <p:nvPr/>
        </p:nvSpPr>
        <p:spPr>
          <a:xfrm>
            <a:off x="1026160" y="6053425"/>
            <a:ext cx="8534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Problem Statement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724A304-CF8B-7D5A-D947-734B78F8C71E}"/>
              </a:ext>
            </a:extLst>
          </p:cNvPr>
          <p:cNvSpPr txBox="1"/>
          <p:nvPr/>
        </p:nvSpPr>
        <p:spPr>
          <a:xfrm>
            <a:off x="2986414" y="1097280"/>
            <a:ext cx="853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UseCase-4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5C56484-A0CC-E019-EF13-5F26355C8986}"/>
              </a:ext>
            </a:extLst>
          </p:cNvPr>
          <p:cNvSpPr txBox="1"/>
          <p:nvPr/>
        </p:nvSpPr>
        <p:spPr>
          <a:xfrm>
            <a:off x="2694314" y="5530873"/>
            <a:ext cx="853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Sources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BE9C8B8-2387-62A1-E253-42BC8F7B8F06}"/>
              </a:ext>
            </a:extLst>
          </p:cNvPr>
          <p:cNvSpPr txBox="1"/>
          <p:nvPr/>
        </p:nvSpPr>
        <p:spPr>
          <a:xfrm>
            <a:off x="1084403" y="204410"/>
            <a:ext cx="853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UseCase-3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D21001A6-275A-DAAC-F7A1-5AEFE42AE375}"/>
              </a:ext>
            </a:extLst>
          </p:cNvPr>
          <p:cNvSpPr/>
          <p:nvPr/>
        </p:nvSpPr>
        <p:spPr>
          <a:xfrm>
            <a:off x="-1061720" y="1422400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FE7C41C-5B3E-8C3B-68F3-8C66502A1818}"/>
              </a:ext>
            </a:extLst>
          </p:cNvPr>
          <p:cNvSpPr txBox="1"/>
          <p:nvPr/>
        </p:nvSpPr>
        <p:spPr>
          <a:xfrm>
            <a:off x="-2035511" y="1097280"/>
            <a:ext cx="853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UseCase-2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693F3E77-86FB-41E7-6F06-5761C1FFF6A0}"/>
              </a:ext>
            </a:extLst>
          </p:cNvPr>
          <p:cNvSpPr/>
          <p:nvPr/>
        </p:nvSpPr>
        <p:spPr>
          <a:xfrm>
            <a:off x="-1681480" y="3014472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EAB9333-8396-B170-C9CB-3BF4501ED8F1}"/>
              </a:ext>
            </a:extLst>
          </p:cNvPr>
          <p:cNvSpPr txBox="1"/>
          <p:nvPr/>
        </p:nvSpPr>
        <p:spPr>
          <a:xfrm>
            <a:off x="-2684279" y="3014472"/>
            <a:ext cx="853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UseCase-1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9F84712F-2E36-7DDF-3559-BC8D7BF4644A}"/>
              </a:ext>
            </a:extLst>
          </p:cNvPr>
          <p:cNvSpPr/>
          <p:nvPr/>
        </p:nvSpPr>
        <p:spPr>
          <a:xfrm>
            <a:off x="-1069715" y="4849622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ECDC099-4E7D-7E9E-07D5-E03656AD4FDC}"/>
              </a:ext>
            </a:extLst>
          </p:cNvPr>
          <p:cNvSpPr txBox="1"/>
          <p:nvPr/>
        </p:nvSpPr>
        <p:spPr>
          <a:xfrm>
            <a:off x="-2102344" y="5171537"/>
            <a:ext cx="853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Approach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396E234-4865-FE60-C6A2-B84F2E0FF6B4}"/>
              </a:ext>
            </a:extLst>
          </p:cNvPr>
          <p:cNvSpPr txBox="1"/>
          <p:nvPr/>
        </p:nvSpPr>
        <p:spPr>
          <a:xfrm>
            <a:off x="0" y="2939534"/>
            <a:ext cx="3317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>
                <a:solidFill>
                  <a:schemeClr val="bg1"/>
                </a:solidFill>
                <a:latin typeface="Century Gothic" panose="020B0502020202020204" pitchFamily="34" charset="0"/>
              </a:rPr>
              <a:t>Demo 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AF4A0E88-E6C2-98B6-7860-B7D683ED8B07}"/>
              </a:ext>
            </a:extLst>
          </p:cNvPr>
          <p:cNvCxnSpPr>
            <a:cxnSpLocks/>
          </p:cNvCxnSpPr>
          <p:nvPr/>
        </p:nvCxnSpPr>
        <p:spPr>
          <a:xfrm>
            <a:off x="3547754" y="3118884"/>
            <a:ext cx="276484" cy="0"/>
          </a:xfrm>
          <a:prstGeom prst="line">
            <a:avLst/>
          </a:prstGeom>
          <a:ln w="19050"/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6FE97E88-1F44-928D-0452-12B235D9D5C2}"/>
              </a:ext>
            </a:extLst>
          </p:cNvPr>
          <p:cNvSpPr/>
          <p:nvPr/>
        </p:nvSpPr>
        <p:spPr>
          <a:xfrm>
            <a:off x="3317240" y="2915920"/>
            <a:ext cx="416560" cy="416560"/>
          </a:xfrm>
          <a:prstGeom prst="ellipse">
            <a:avLst/>
          </a:prstGeom>
          <a:ln>
            <a:noFill/>
          </a:ln>
          <a:effectLst>
            <a:glow rad="63500">
              <a:schemeClr val="accent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0156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 descr="A digital globe with lights&#10;&#10;Description automatically generated with medium confidence">
            <a:extLst>
              <a:ext uri="{FF2B5EF4-FFF2-40B4-BE49-F238E27FC236}">
                <a16:creationId xmlns:a16="http://schemas.microsoft.com/office/drawing/2014/main" id="{4C8661D1-5583-D248-4A6C-C7A67D9273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10867" r="6549" b="17785"/>
          <a:stretch/>
        </p:blipFill>
        <p:spPr>
          <a:xfrm>
            <a:off x="-106348" y="-116174"/>
            <a:ext cx="12404696" cy="7090348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  <a:reflection blurRad="1270000" stA="45000" endPos="65000" dist="50800" dir="5400000" sy="-100000" algn="bl" rotWithShape="0"/>
          </a:effectLst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9EE1601C-1B95-75E8-D372-B1B67B607A34}"/>
              </a:ext>
            </a:extLst>
          </p:cNvPr>
          <p:cNvSpPr/>
          <p:nvPr/>
        </p:nvSpPr>
        <p:spPr>
          <a:xfrm>
            <a:off x="-1473200" y="762000"/>
            <a:ext cx="4998720" cy="4998720"/>
          </a:xfrm>
          <a:prstGeom prst="ellipse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accent1">
                  <a:alpha val="24000"/>
                  <a:lumMod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C17A1D4-F21D-4C14-224A-6D01C2A778BF}"/>
              </a:ext>
            </a:extLst>
          </p:cNvPr>
          <p:cNvSpPr/>
          <p:nvPr/>
        </p:nvSpPr>
        <p:spPr>
          <a:xfrm>
            <a:off x="817880" y="604520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7767FFE-E468-3DE3-90F6-F36EA2035948}"/>
              </a:ext>
            </a:extLst>
          </p:cNvPr>
          <p:cNvSpPr/>
          <p:nvPr/>
        </p:nvSpPr>
        <p:spPr>
          <a:xfrm>
            <a:off x="2402840" y="1143000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225593B-05AF-3413-6306-1CB5857063CA}"/>
              </a:ext>
            </a:extLst>
          </p:cNvPr>
          <p:cNvSpPr/>
          <p:nvPr/>
        </p:nvSpPr>
        <p:spPr>
          <a:xfrm>
            <a:off x="2260600" y="5105400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7CE6FA58-3223-F49F-F159-B5B645F5736F}"/>
              </a:ext>
            </a:extLst>
          </p:cNvPr>
          <p:cNvSpPr/>
          <p:nvPr/>
        </p:nvSpPr>
        <p:spPr>
          <a:xfrm>
            <a:off x="817880" y="5552440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4B2644F-A75F-3BC0-F3C6-99309AC25C95}"/>
              </a:ext>
            </a:extLst>
          </p:cNvPr>
          <p:cNvSpPr txBox="1"/>
          <p:nvPr/>
        </p:nvSpPr>
        <p:spPr>
          <a:xfrm>
            <a:off x="3857633" y="2979130"/>
            <a:ext cx="853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latin typeface="Century Gothic" panose="020B0502020202020204" pitchFamily="34" charset="0"/>
              </a:rPr>
              <a:t>Sources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6395984-01DF-CD5D-4141-087127AECFFA}"/>
              </a:ext>
            </a:extLst>
          </p:cNvPr>
          <p:cNvSpPr txBox="1"/>
          <p:nvPr/>
        </p:nvSpPr>
        <p:spPr>
          <a:xfrm>
            <a:off x="1026160" y="6053425"/>
            <a:ext cx="853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Approach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724A304-CF8B-7D5A-D947-734B78F8C71E}"/>
              </a:ext>
            </a:extLst>
          </p:cNvPr>
          <p:cNvSpPr txBox="1"/>
          <p:nvPr/>
        </p:nvSpPr>
        <p:spPr>
          <a:xfrm>
            <a:off x="2986414" y="1097280"/>
            <a:ext cx="853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UseCase-5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5C56484-A0CC-E019-EF13-5F26355C8986}"/>
              </a:ext>
            </a:extLst>
          </p:cNvPr>
          <p:cNvSpPr txBox="1"/>
          <p:nvPr/>
        </p:nvSpPr>
        <p:spPr>
          <a:xfrm>
            <a:off x="2694314" y="5530873"/>
            <a:ext cx="8534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Problem Statement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BE9C8B8-2387-62A1-E253-42BC8F7B8F06}"/>
              </a:ext>
            </a:extLst>
          </p:cNvPr>
          <p:cNvSpPr txBox="1"/>
          <p:nvPr/>
        </p:nvSpPr>
        <p:spPr>
          <a:xfrm>
            <a:off x="1084403" y="204410"/>
            <a:ext cx="853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UseCase-4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D21001A6-275A-DAAC-F7A1-5AEFE42AE375}"/>
              </a:ext>
            </a:extLst>
          </p:cNvPr>
          <p:cNvSpPr/>
          <p:nvPr/>
        </p:nvSpPr>
        <p:spPr>
          <a:xfrm>
            <a:off x="-1061720" y="1422400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FE7C41C-5B3E-8C3B-68F3-8C66502A1818}"/>
              </a:ext>
            </a:extLst>
          </p:cNvPr>
          <p:cNvSpPr txBox="1"/>
          <p:nvPr/>
        </p:nvSpPr>
        <p:spPr>
          <a:xfrm>
            <a:off x="-2035511" y="1097280"/>
            <a:ext cx="853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UseCase-3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693F3E77-86FB-41E7-6F06-5761C1FFF6A0}"/>
              </a:ext>
            </a:extLst>
          </p:cNvPr>
          <p:cNvSpPr/>
          <p:nvPr/>
        </p:nvSpPr>
        <p:spPr>
          <a:xfrm>
            <a:off x="-1681480" y="3014472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EAB9333-8396-B170-C9CB-3BF4501ED8F1}"/>
              </a:ext>
            </a:extLst>
          </p:cNvPr>
          <p:cNvSpPr txBox="1"/>
          <p:nvPr/>
        </p:nvSpPr>
        <p:spPr>
          <a:xfrm>
            <a:off x="-2684279" y="3014472"/>
            <a:ext cx="853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UseCase-2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9F84712F-2E36-7DDF-3559-BC8D7BF4644A}"/>
              </a:ext>
            </a:extLst>
          </p:cNvPr>
          <p:cNvSpPr/>
          <p:nvPr/>
        </p:nvSpPr>
        <p:spPr>
          <a:xfrm>
            <a:off x="-1069715" y="4849622"/>
            <a:ext cx="416560" cy="41656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ECDC099-4E7D-7E9E-07D5-E03656AD4FDC}"/>
              </a:ext>
            </a:extLst>
          </p:cNvPr>
          <p:cNvSpPr txBox="1"/>
          <p:nvPr/>
        </p:nvSpPr>
        <p:spPr>
          <a:xfrm>
            <a:off x="-2102344" y="5171537"/>
            <a:ext cx="853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UseCase-1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396E234-4865-FE60-C6A2-B84F2E0FF6B4}"/>
              </a:ext>
            </a:extLst>
          </p:cNvPr>
          <p:cNvSpPr txBox="1"/>
          <p:nvPr/>
        </p:nvSpPr>
        <p:spPr>
          <a:xfrm>
            <a:off x="0" y="2939534"/>
            <a:ext cx="3317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>
                <a:solidFill>
                  <a:schemeClr val="bg1"/>
                </a:solidFill>
                <a:latin typeface="Century Gothic" panose="020B0502020202020204" pitchFamily="34" charset="0"/>
              </a:rPr>
              <a:t>Sources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AF4A0E88-E6C2-98B6-7860-B7D683ED8B07}"/>
              </a:ext>
            </a:extLst>
          </p:cNvPr>
          <p:cNvCxnSpPr>
            <a:cxnSpLocks/>
          </p:cNvCxnSpPr>
          <p:nvPr/>
        </p:nvCxnSpPr>
        <p:spPr>
          <a:xfrm>
            <a:off x="3547754" y="3118884"/>
            <a:ext cx="276484" cy="0"/>
          </a:xfrm>
          <a:prstGeom prst="line">
            <a:avLst/>
          </a:prstGeom>
          <a:ln w="19050"/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6FE97E88-1F44-928D-0452-12B235D9D5C2}"/>
              </a:ext>
            </a:extLst>
          </p:cNvPr>
          <p:cNvSpPr/>
          <p:nvPr/>
        </p:nvSpPr>
        <p:spPr>
          <a:xfrm>
            <a:off x="3317240" y="2915920"/>
            <a:ext cx="416560" cy="416560"/>
          </a:xfrm>
          <a:prstGeom prst="ellipse">
            <a:avLst/>
          </a:prstGeom>
          <a:ln>
            <a:noFill/>
          </a:ln>
          <a:effectLst>
            <a:glow rad="63500">
              <a:schemeClr val="accent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40B55216-3CA0-190A-85BC-5BF65094DF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57331" y="441825"/>
            <a:ext cx="7064548" cy="5857821"/>
          </a:xfrm>
          <a:ln>
            <a:noFill/>
          </a:ln>
        </p:spPr>
        <p:txBody>
          <a:bodyPr>
            <a:noAutofit/>
          </a:bodyPr>
          <a:lstStyle/>
          <a:p>
            <a:pPr algn="l"/>
            <a:r>
              <a:rPr lang="en-US" sz="1400" b="1" dirty="0">
                <a:latin typeface="Century Gothic" panose="020B0502020202020204" pitchFamily="34" charset="0"/>
              </a:rPr>
              <a:t>Sources:</a:t>
            </a:r>
            <a:endParaRPr lang="en-US" sz="1400" b="1" i="1" dirty="0">
              <a:latin typeface="Century Gothic" panose="020B0502020202020204" pitchFamily="34" charset="0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i="1" dirty="0">
                <a:latin typeface="Century Gothic" panose="020B0502020202020204" pitchFamily="34" charset="0"/>
              </a:rPr>
              <a:t>Link to GitHub code repo : </a:t>
            </a:r>
            <a:r>
              <a:rPr lang="en-US" sz="1200" i="1" dirty="0">
                <a:latin typeface="Century Gothic" panose="020B0502020202020204" pitchFamily="34" charset="0"/>
                <a:hlinkClick r:id="rId4"/>
              </a:rPr>
              <a:t>https://github.com/gaganthesky/BinaryVisionariesHack</a:t>
            </a:r>
            <a:r>
              <a:rPr lang="en-US" sz="1200" i="1" dirty="0">
                <a:latin typeface="Century Gothic" panose="020B0502020202020204" pitchFamily="34" charset="0"/>
              </a:rPr>
              <a:t> 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i="1" dirty="0">
                <a:latin typeface="Century Gothic" panose="020B0502020202020204" pitchFamily="34" charset="0"/>
              </a:rPr>
              <a:t>OpenAI Documentation : </a:t>
            </a:r>
            <a:r>
              <a:rPr lang="en-US" sz="1200" i="1" dirty="0">
                <a:latin typeface="Century Gothic" panose="020B0502020202020204" pitchFamily="34" charset="0"/>
                <a:hlinkClick r:id="rId5"/>
              </a:rPr>
              <a:t>https://platform.openai.com/docs/libraries/python-library</a:t>
            </a:r>
            <a:r>
              <a:rPr lang="en-US" sz="1200" i="1" dirty="0">
                <a:latin typeface="Century Gothic" panose="020B0502020202020204" pitchFamily="34" charset="0"/>
              </a:rPr>
              <a:t> </a:t>
            </a:r>
          </a:p>
          <a:p>
            <a:pPr algn="l"/>
            <a:r>
              <a:rPr lang="en-US" sz="1200" i="1" dirty="0">
                <a:latin typeface="Century Gothic" panose="020B0502020202020204" pitchFamily="34" charset="0"/>
              </a:rPr>
              <a:t>	</a:t>
            </a:r>
            <a:br>
              <a:rPr lang="en-US" sz="1200" i="1" dirty="0">
                <a:latin typeface="Century Gothic" panose="020B0502020202020204" pitchFamily="34" charset="0"/>
              </a:rPr>
            </a:br>
            <a:r>
              <a:rPr lang="en-US" sz="1400" b="1" dirty="0">
                <a:latin typeface="Century Gothic" panose="020B0502020202020204" pitchFamily="34" charset="0"/>
              </a:rPr>
              <a:t>Challenges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i="1" dirty="0">
                <a:latin typeface="Century Gothic" panose="020B0502020202020204" pitchFamily="34" charset="0"/>
              </a:rPr>
              <a:t>In-consistent behavior of GPT model 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i="1" dirty="0">
                <a:latin typeface="Century Gothic" panose="020B0502020202020204" pitchFamily="34" charset="0"/>
              </a:rPr>
              <a:t>Parsing JSON if the response is not formatted correctly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US" sz="1200" i="1" dirty="0">
              <a:latin typeface="Century Gothic" panose="020B0502020202020204" pitchFamily="34" charset="0"/>
            </a:endParaRPr>
          </a:p>
          <a:p>
            <a:pPr algn="l"/>
            <a:endParaRPr lang="en-US" sz="1200" i="1" dirty="0">
              <a:latin typeface="Century Gothic" panose="020B0502020202020204" pitchFamily="34" charset="0"/>
            </a:endParaRPr>
          </a:p>
          <a:p>
            <a:pPr algn="l"/>
            <a:r>
              <a:rPr lang="en-US" sz="1400" b="1" dirty="0">
                <a:latin typeface="Century Gothic" panose="020B0502020202020204" pitchFamily="34" charset="0"/>
              </a:rPr>
              <a:t>Wish List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i="1" dirty="0">
                <a:latin typeface="Century Gothic" panose="020B0502020202020204" pitchFamily="34" charset="0"/>
              </a:rPr>
              <a:t>Accepting inputs using Voice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i="1" dirty="0">
                <a:latin typeface="Century Gothic" panose="020B0502020202020204" pitchFamily="34" charset="0"/>
              </a:rPr>
              <a:t>Maintains quality and Relevance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i="1" dirty="0">
                <a:latin typeface="Century Gothic" panose="020B0502020202020204" pitchFamily="34" charset="0"/>
              </a:rPr>
              <a:t>Show in real-time, count of tokens spent on each query, with a total count of Tokens used</a:t>
            </a:r>
          </a:p>
          <a:p>
            <a:pPr marL="628650" lvl="1" indent="-171450" algn="l">
              <a:buFont typeface="Arial" panose="020B0604020202020204" pitchFamily="34" charset="0"/>
              <a:buChar char="•"/>
            </a:pPr>
            <a:r>
              <a:rPr lang="en-US" sz="1200" b="1" i="1" dirty="0" err="1">
                <a:latin typeface="Century Gothic" panose="020B0502020202020204" pitchFamily="34" charset="0"/>
              </a:rPr>
              <a:t>response.headers.get</a:t>
            </a:r>
            <a:r>
              <a:rPr lang="en-US" sz="1200" b="1" i="1" dirty="0">
                <a:latin typeface="Century Gothic" panose="020B0502020202020204" pitchFamily="34" charset="0"/>
              </a:rPr>
              <a:t>('x-</a:t>
            </a:r>
            <a:r>
              <a:rPr lang="en-US" sz="1200" b="1" i="1" dirty="0" err="1">
                <a:latin typeface="Century Gothic" panose="020B0502020202020204" pitchFamily="34" charset="0"/>
              </a:rPr>
              <a:t>openai</a:t>
            </a:r>
            <a:r>
              <a:rPr lang="en-US" sz="1200" b="1" i="1" dirty="0">
                <a:latin typeface="Century Gothic" panose="020B0502020202020204" pitchFamily="34" charset="0"/>
              </a:rPr>
              <a:t>-usage’) </a:t>
            </a:r>
            <a:r>
              <a:rPr lang="en-US" sz="1200" i="1" dirty="0">
                <a:latin typeface="Century Gothic" panose="020B0502020202020204" pitchFamily="34" charset="0"/>
              </a:rPr>
              <a:t>didn’t work with current GPT model</a:t>
            </a:r>
          </a:p>
          <a:p>
            <a:pPr algn="l"/>
            <a:endParaRPr lang="en-US" sz="1200" i="1" dirty="0">
              <a:latin typeface="Century Gothic" panose="020B0502020202020204" pitchFamily="34" charset="0"/>
            </a:endParaRPr>
          </a:p>
          <a:p>
            <a:pPr algn="l"/>
            <a:endParaRPr lang="en-US" sz="1200" b="1" i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70676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{1633C7B2-52E1-F648-8D88-815B191B069B}tf10001120</Template>
  <TotalTime>843</TotalTime>
  <Words>834</Words>
  <Application>Microsoft Macintosh PowerPoint</Application>
  <PresentationFormat>Widescreen</PresentationFormat>
  <Paragraphs>182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Century Gothic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Gagan Sharma</dc:creator>
  <cp:lastModifiedBy>Gagan Sharma</cp:lastModifiedBy>
  <cp:revision>31</cp:revision>
  <dcterms:created xsi:type="dcterms:W3CDTF">2023-08-26T16:25:29Z</dcterms:created>
  <dcterms:modified xsi:type="dcterms:W3CDTF">2023-08-27T06:28:49Z</dcterms:modified>
</cp:coreProperties>
</file>

<file path=docProps/thumbnail.jpeg>
</file>